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a959ee1d4_0_64:notes"/>
          <p:cNvSpPr/>
          <p:nvPr>
            <p:ph idx="2" type="sldImg"/>
          </p:nvPr>
        </p:nvSpPr>
        <p:spPr>
          <a:xfrm>
            <a:off x="700399" y="1143000"/>
            <a:ext cx="5457300" cy="3087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32a959ee1d4_0_64:notes"/>
          <p:cNvSpPr txBox="1"/>
          <p:nvPr>
            <p:ph idx="1" type="body"/>
          </p:nvPr>
        </p:nvSpPr>
        <p:spPr>
          <a:xfrm>
            <a:off x="686422" y="4400689"/>
            <a:ext cx="54852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200" lIns="90425" spcFirstLastPara="1" rIns="90425" wrap="square" tIns="45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2a959ee1d4_0_64:notes"/>
          <p:cNvSpPr txBox="1"/>
          <p:nvPr>
            <p:ph idx="12" type="sldNum"/>
          </p:nvPr>
        </p:nvSpPr>
        <p:spPr>
          <a:xfrm>
            <a:off x="3884029" y="8685071"/>
            <a:ext cx="29724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200" lIns="90425" spcFirstLastPara="1" rIns="90425" wrap="square" tIns="45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e35232aa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8e35232aa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e3999597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e3999597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8e399959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8e399959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2a959ee1d4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2a959ee1d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e35232aa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e35232aa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e35232aa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8e35232aa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8e35232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8e35232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e35232aa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e35232aa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8e35232aa8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8e35232aa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e35232aa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e35232aa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8e35232aa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8e35232aa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4"/>
          <p:cNvGrpSpPr/>
          <p:nvPr/>
        </p:nvGrpSpPr>
        <p:grpSpPr>
          <a:xfrm>
            <a:off x="612056" y="0"/>
            <a:ext cx="556407" cy="5143500"/>
            <a:chOff x="812800" y="0"/>
            <a:chExt cx="745155" cy="6858000"/>
          </a:xfrm>
        </p:grpSpPr>
        <p:sp>
          <p:nvSpPr>
            <p:cNvPr id="60" name="Google Shape;60;p14"/>
            <p:cNvSpPr/>
            <p:nvPr/>
          </p:nvSpPr>
          <p:spPr>
            <a:xfrm>
              <a:off x="812800" y="0"/>
              <a:ext cx="496800" cy="685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061155" y="0"/>
              <a:ext cx="496800" cy="6858000"/>
            </a:xfrm>
            <a:prstGeom prst="rect">
              <a:avLst/>
            </a:prstGeom>
            <a:solidFill>
              <a:srgbClr val="00699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4"/>
          <p:cNvSpPr txBox="1"/>
          <p:nvPr>
            <p:ph type="ctrTitle"/>
          </p:nvPr>
        </p:nvSpPr>
        <p:spPr>
          <a:xfrm>
            <a:off x="1837813" y="520702"/>
            <a:ext cx="67893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1837813" y="2051050"/>
            <a:ext cx="5240700" cy="10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640417" y="1005416"/>
            <a:ext cx="7054800" cy="3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640417" y="1005416"/>
            <a:ext cx="7054800" cy="3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7"/>
          <p:cNvSpPr/>
          <p:nvPr/>
        </p:nvSpPr>
        <p:spPr>
          <a:xfrm>
            <a:off x="795866" y="0"/>
            <a:ext cx="372600" cy="5143500"/>
          </a:xfrm>
          <a:prstGeom prst="rect">
            <a:avLst/>
          </a:prstGeom>
          <a:solidFill>
            <a:srgbClr val="5DBD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610419" y="0"/>
            <a:ext cx="3726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73" name="Google Shape;73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609600" y="0"/>
            <a:ext cx="558866" cy="5143500"/>
            <a:chOff x="812800" y="0"/>
            <a:chExt cx="745155" cy="6858000"/>
          </a:xfrm>
        </p:grpSpPr>
        <p:sp>
          <p:nvSpPr>
            <p:cNvPr id="52" name="Google Shape;52;p13"/>
            <p:cNvSpPr/>
            <p:nvPr/>
          </p:nvSpPr>
          <p:spPr>
            <a:xfrm>
              <a:off x="812800" y="0"/>
              <a:ext cx="496800" cy="685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1061155" y="0"/>
              <a:ext cx="496800" cy="6858000"/>
            </a:xfrm>
            <a:prstGeom prst="rect">
              <a:avLst/>
            </a:prstGeom>
            <a:solidFill>
              <a:srgbClr val="00699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815787" y="4539000"/>
            <a:ext cx="1962574" cy="32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795866" y="0"/>
            <a:ext cx="372600" cy="5143500"/>
          </a:xfrm>
          <a:prstGeom prst="rect">
            <a:avLst/>
          </a:prstGeom>
          <a:solidFill>
            <a:srgbClr val="5DBD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10419" y="0"/>
            <a:ext cx="3726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816" y="4539000"/>
            <a:ext cx="1604794" cy="283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hyperlink" Target="https://store.churchlawandtax.com/nick-b-nicholaou/" TargetMode="External"/><Relationship Id="rId5" Type="http://schemas.openxmlformats.org/officeDocument/2006/relationships/hyperlink" Target="https://store.churchlawandtax.com/church-it/" TargetMode="External"/><Relationship Id="rId6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9"/>
          <p:cNvGrpSpPr/>
          <p:nvPr/>
        </p:nvGrpSpPr>
        <p:grpSpPr>
          <a:xfrm>
            <a:off x="612056" y="0"/>
            <a:ext cx="556407" cy="5143500"/>
            <a:chOff x="812800" y="0"/>
            <a:chExt cx="745155" cy="6858000"/>
          </a:xfrm>
        </p:grpSpPr>
        <p:sp>
          <p:nvSpPr>
            <p:cNvPr id="81" name="Google Shape;81;p19"/>
            <p:cNvSpPr/>
            <p:nvPr/>
          </p:nvSpPr>
          <p:spPr>
            <a:xfrm>
              <a:off x="812800" y="0"/>
              <a:ext cx="496800" cy="6858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1061155" y="0"/>
              <a:ext cx="496800" cy="6858000"/>
            </a:xfrm>
            <a:prstGeom prst="rect">
              <a:avLst/>
            </a:prstGeom>
            <a:solidFill>
              <a:srgbClr val="00699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9"/>
          <p:cNvSpPr/>
          <p:nvPr/>
        </p:nvSpPr>
        <p:spPr>
          <a:xfrm>
            <a:off x="795866" y="0"/>
            <a:ext cx="3726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9"/>
          <p:cNvSpPr txBox="1"/>
          <p:nvPr/>
        </p:nvSpPr>
        <p:spPr>
          <a:xfrm>
            <a:off x="1595482" y="752510"/>
            <a:ext cx="6936600" cy="14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991"/>
              </a:buClr>
              <a:buSzPts val="4100"/>
              <a:buFont typeface="Arial"/>
              <a:buNone/>
            </a:pPr>
            <a:r>
              <a:rPr b="1" lang="en" sz="4100">
                <a:solidFill>
                  <a:srgbClr val="006991"/>
                </a:solidFill>
                <a:latin typeface="Montserrat"/>
                <a:ea typeface="Montserrat"/>
                <a:cs typeface="Montserrat"/>
                <a:sym typeface="Montserrat"/>
              </a:rPr>
              <a:t>Navigating Church Management Software</a:t>
            </a:r>
            <a:endParaRPr b="1" sz="4100">
              <a:solidFill>
                <a:srgbClr val="00699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9"/>
          <p:cNvSpPr txBox="1"/>
          <p:nvPr/>
        </p:nvSpPr>
        <p:spPr>
          <a:xfrm>
            <a:off x="1595487" y="2760302"/>
            <a:ext cx="38604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91"/>
              </a:buClr>
              <a:buSzPts val="1700"/>
              <a:buFont typeface="Arial"/>
              <a:buNone/>
            </a:pPr>
            <a:r>
              <a:rPr lang="en" sz="1700">
                <a:solidFill>
                  <a:srgbClr val="006991"/>
                </a:solidFill>
                <a:latin typeface="Montserrat"/>
                <a:ea typeface="Montserrat"/>
                <a:cs typeface="Montserrat"/>
                <a:sym typeface="Montserrat"/>
              </a:rPr>
              <a:t>Jonathan Smith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Director, Faith Ministries, and Owner, MBS Inc.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Arial"/>
              <a:buNone/>
            </a:pPr>
            <a:r>
              <a:rPr lang="en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Matthew Branaugh</a:t>
            </a:r>
            <a:b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Attorney and Editor, Church Law &amp; Tax</a:t>
            </a:r>
            <a:endParaRPr sz="1100"/>
          </a:p>
        </p:txBody>
      </p:sp>
      <p:sp>
        <p:nvSpPr>
          <p:cNvPr id="86" name="Google Shape;86;p19"/>
          <p:cNvSpPr/>
          <p:nvPr/>
        </p:nvSpPr>
        <p:spPr>
          <a:xfrm>
            <a:off x="802931" y="-56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610425" y="0"/>
            <a:ext cx="370800" cy="51435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1595482" y="2383209"/>
            <a:ext cx="4574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n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webinar presented by: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8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239325" y="340900"/>
            <a:ext cx="54570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Stay Informed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Join the </a:t>
            </a:r>
            <a:r>
              <a:rPr b="1" lang="en" sz="1800">
                <a:solidFill>
                  <a:srgbClr val="00688F"/>
                </a:solidFill>
                <a:latin typeface="Montserrat"/>
                <a:ea typeface="Montserrat"/>
                <a:cs typeface="Montserrat"/>
                <a:sym typeface="Montserrat"/>
              </a:rPr>
              <a:t>FREE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Church Law &amp; Tax Newsletter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for trusted guidance, relevant updates, and exclusive insights, every week.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8" title="qr-code (24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50" y="2234775"/>
            <a:ext cx="2193101" cy="219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 title="S4q0j38xalNgi0g4Aco9CarVzw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7476" y="110800"/>
            <a:ext cx="5046224" cy="4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 title="Church-IT_3rd-edition_Store_IMG__27928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75" y="606075"/>
            <a:ext cx="3846150" cy="38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9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4116775" y="340900"/>
            <a:ext cx="42348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282828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Nick B. Nicholaou</a:t>
            </a:r>
            <a:r>
              <a:rPr b="1" lang="en" sz="1000">
                <a:solidFill>
                  <a:srgbClr val="28282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 with Jonathan Smith</a:t>
            </a:r>
            <a:endParaRPr b="1" sz="1000">
              <a:solidFill>
                <a:srgbClr val="282828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Church IT, 3rd Edition</a:t>
            </a:r>
            <a:br>
              <a:rPr b="1" lang="en" sz="24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https://store.churchlawandtax.com/church-it/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book covers timely, relevant topics, including: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Staffing strategies such as outsourcing and volunteers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Processes for selecting hardware and software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Approaches to WiFi, disaster recovery, monthly maintenance tasks, and security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Ways AI can strengthen ministry</a:t>
            </a:r>
            <a:endParaRPr b="1" sz="24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8" name="Google Shape;168;p29" title="qr-code (25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5752" y="3203200"/>
            <a:ext cx="1260576" cy="12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5972850" y="3648825"/>
            <a:ext cx="110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Order Here!</a:t>
            </a:r>
            <a:endParaRPr/>
          </a:p>
        </p:txBody>
      </p:sp>
      <p:cxnSp>
        <p:nvCxnSpPr>
          <p:cNvPr id="170" name="Google Shape;170;p29"/>
          <p:cNvCxnSpPr/>
          <p:nvPr/>
        </p:nvCxnSpPr>
        <p:spPr>
          <a:xfrm rot="10800000">
            <a:off x="5871625" y="4015775"/>
            <a:ext cx="10482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/>
          <p:nvPr>
            <p:ph type="title"/>
          </p:nvPr>
        </p:nvSpPr>
        <p:spPr>
          <a:xfrm>
            <a:off x="311700" y="228540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00">
                <a:latin typeface="Montserrat SemiBold"/>
                <a:ea typeface="Montserrat SemiBold"/>
                <a:cs typeface="Montserrat SemiBold"/>
                <a:sym typeface="Montserrat SemiBold"/>
              </a:rPr>
              <a:t>Thank you</a:t>
            </a:r>
            <a:endParaRPr sz="60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11700" y="1203900"/>
            <a:ext cx="8520600" cy="273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900">
                <a:solidFill>
                  <a:srgbClr val="26262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ChMS…</a:t>
            </a:r>
            <a:endParaRPr sz="294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4" name="Google Shape;94;p20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 is…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one you already own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Training before changing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Light"/>
              <a:buChar char="○"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Don’t start with the subjective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Light"/>
              <a:buChar char="■"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“It’s easier.”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Light"/>
              <a:buChar char="■"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“It’s more user-friendly.”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Light"/>
              <a:buChar char="■"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“It’s better.”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Light"/>
              <a:buChar char="■"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“It has a more modern look and feel.”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4925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 Light"/>
              <a:buChar char="■"/>
            </a:pPr>
            <a:r>
              <a:rPr lang="en" sz="19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“I used it at my last ministry, and everything was great.”</a:t>
            </a:r>
            <a:endParaRPr sz="19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2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 is…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5274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Objective metrics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5274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Attendance increases by a specific percentage.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5274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Giving increases by a specific dollar amount.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5274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process that once took 20 minutes now takes five minutes.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5274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Data is more easily shared among leaders, so a single follow-up with a first-time guest that used to take 30 minutes is now a 10-minute process wherein the guest is contacted four times by ministries relevant to his or her needs.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52742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Servant retention grows by a specific percentage.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3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 is…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to shop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Does the provider offer support on the weekends?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Does that support cost extra?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they offer (and do you need) phone support?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is the turnaround time for customization?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they have a roadmap, and is it attainable?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Are they constantly promising that a feature you need is ‘coming soon’?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 is…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80/20 Rule</a:t>
            </a:r>
            <a:endParaRPr b="1"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 is…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Objective evaluation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are the objective “pain points” you contend with today, that you’re looking to solve with new software?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are the specific objectives you seek to accomplish with the software?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Montserrat SemiBold"/>
                <a:ea typeface="Montserrat SemiBold"/>
                <a:cs typeface="Montserrat SemiBold"/>
                <a:sym typeface="Montserrat SemiBold"/>
              </a:rPr>
              <a:t>The Best ChMS is…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●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Objective evaluation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What are all the different software applications and platforms you use now to accomplish those objectives?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does your current solution address your specific needs?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Light"/>
              <a:buChar char="○"/>
            </a:pPr>
            <a:r>
              <a:rPr lang="en" sz="2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How does a potential new solution address your specific needs?</a:t>
            </a:r>
            <a:endParaRPr sz="2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/>
          <p:nvPr/>
        </p:nvSpPr>
        <p:spPr>
          <a:xfrm rot="-5400000">
            <a:off x="4405950" y="430800"/>
            <a:ext cx="370800" cy="9182700"/>
          </a:xfrm>
          <a:prstGeom prst="rect">
            <a:avLst/>
          </a:prstGeom>
          <a:solidFill>
            <a:srgbClr val="00699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7"/>
          <p:cNvSpPr/>
          <p:nvPr/>
        </p:nvSpPr>
        <p:spPr>
          <a:xfrm rot="5400000">
            <a:off x="2298906" y="2260969"/>
            <a:ext cx="370800" cy="5143500"/>
          </a:xfrm>
          <a:prstGeom prst="rect">
            <a:avLst/>
          </a:prstGeom>
          <a:solidFill>
            <a:srgbClr val="F4AB4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775" y="90950"/>
            <a:ext cx="6778450" cy="455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C48312"/>
      </a:accent1>
      <a:accent2>
        <a:srgbClr val="DE4339"/>
      </a:accent2>
      <a:accent3>
        <a:srgbClr val="00699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