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italic.fntdata"/><Relationship Id="rId30" Type="http://schemas.openxmlformats.org/officeDocument/2006/relationships/font" Target="fonts/Montserrat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ontserrat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a959ee1d4_0_64:notes"/>
          <p:cNvSpPr/>
          <p:nvPr>
            <p:ph idx="2" type="sldImg"/>
          </p:nvPr>
        </p:nvSpPr>
        <p:spPr>
          <a:xfrm>
            <a:off x="700399" y="1143000"/>
            <a:ext cx="5457300" cy="308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2a959ee1d4_0_64:notes"/>
          <p:cNvSpPr txBox="1"/>
          <p:nvPr>
            <p:ph idx="1" type="body"/>
          </p:nvPr>
        </p:nvSpPr>
        <p:spPr>
          <a:xfrm>
            <a:off x="686422" y="4400689"/>
            <a:ext cx="548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00" lIns="90425" spcFirstLastPara="1" rIns="90425" wrap="square" tIns="45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2a959ee1d4_0_64:notes"/>
          <p:cNvSpPr txBox="1"/>
          <p:nvPr>
            <p:ph idx="12" type="sldNum"/>
          </p:nvPr>
        </p:nvSpPr>
        <p:spPr>
          <a:xfrm>
            <a:off x="3884029" y="8685071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00" lIns="90425" spcFirstLastPara="1" rIns="90425" wrap="square" tIns="45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93cca22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893cca22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e35232aa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8e35232a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e3999597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8e3999597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c7952c59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9c7952c59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93cca227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93cca227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e35232aa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e35232aa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e35232a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e35232a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e35232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e35232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e35232aa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e35232aa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e35232aa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e35232aa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e35232aa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8e35232a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8e35232aa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8e35232aa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93cca227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93cca227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612056" y="0"/>
            <a:ext cx="556407" cy="5143500"/>
            <a:chOff x="812800" y="0"/>
            <a:chExt cx="745155" cy="6858000"/>
          </a:xfrm>
        </p:grpSpPr>
        <p:sp>
          <p:nvSpPr>
            <p:cNvPr id="60" name="Google Shape;60;p14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4"/>
          <p:cNvSpPr txBox="1"/>
          <p:nvPr>
            <p:ph type="ctrTitle"/>
          </p:nvPr>
        </p:nvSpPr>
        <p:spPr>
          <a:xfrm>
            <a:off x="1837813" y="520702"/>
            <a:ext cx="67893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1837813" y="2051050"/>
            <a:ext cx="52407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640417" y="1005416"/>
            <a:ext cx="70548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640417" y="1005416"/>
            <a:ext cx="70548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5DBD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610419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09600" y="0"/>
            <a:ext cx="558866" cy="5143500"/>
            <a:chOff x="812800" y="0"/>
            <a:chExt cx="745155" cy="6858000"/>
          </a:xfrm>
        </p:grpSpPr>
        <p:sp>
          <p:nvSpPr>
            <p:cNvPr id="52" name="Google Shape;52;p13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15787" y="4539000"/>
            <a:ext cx="1962574" cy="3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5DBD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10419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816" y="4539000"/>
            <a:ext cx="1604794" cy="283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urses.churchlawandtax.com/p/safeguarding-your-church-s-finance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age.churchlawandtax.com/membership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9"/>
          <p:cNvGrpSpPr/>
          <p:nvPr/>
        </p:nvGrpSpPr>
        <p:grpSpPr>
          <a:xfrm>
            <a:off x="612056" y="0"/>
            <a:ext cx="556407" cy="5143500"/>
            <a:chOff x="812800" y="0"/>
            <a:chExt cx="745155" cy="6858000"/>
          </a:xfrm>
        </p:grpSpPr>
        <p:sp>
          <p:nvSpPr>
            <p:cNvPr id="81" name="Google Shape;81;p19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9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1595482" y="752510"/>
            <a:ext cx="69366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006991"/>
                </a:solidFill>
                <a:latin typeface="Montserrat"/>
                <a:ea typeface="Montserrat"/>
                <a:cs typeface="Montserrat"/>
                <a:sym typeface="Montserrat"/>
              </a:rPr>
              <a:t>CHURCH FRAUD: </a:t>
            </a:r>
            <a:endParaRPr b="1" sz="4100">
              <a:solidFill>
                <a:srgbClr val="00699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006991"/>
                </a:solidFill>
                <a:latin typeface="Montserrat"/>
                <a:ea typeface="Montserrat"/>
                <a:cs typeface="Montserrat"/>
                <a:sym typeface="Montserrat"/>
              </a:rPr>
              <a:t>WHAT TO KNOW AND HOW TO PREVENT IT</a:t>
            </a:r>
            <a:endParaRPr b="1" sz="4100">
              <a:solidFill>
                <a:srgbClr val="0069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1595487" y="2760302"/>
            <a:ext cx="38604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1700"/>
              <a:buFont typeface="Arial"/>
              <a:buNone/>
            </a:pPr>
            <a:r>
              <a:rPr lang="en" sz="1700">
                <a:solidFill>
                  <a:srgbClr val="006991"/>
                </a:solidFill>
                <a:latin typeface="Montserrat"/>
                <a:ea typeface="Montserrat"/>
                <a:cs typeface="Montserrat"/>
                <a:sym typeface="Montserrat"/>
              </a:rPr>
              <a:t>Vonna Laue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CPA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Matthew Branaugh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Attorney and Editor, Church Law &amp; Tax</a:t>
            </a:r>
            <a:endParaRPr sz="1100"/>
          </a:p>
        </p:txBody>
      </p:sp>
      <p:sp>
        <p:nvSpPr>
          <p:cNvPr id="86" name="Google Shape;86;p19"/>
          <p:cNvSpPr/>
          <p:nvPr/>
        </p:nvSpPr>
        <p:spPr>
          <a:xfrm>
            <a:off x="802931" y="-56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610425" y="0"/>
            <a:ext cx="3708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595482" y="2383209"/>
            <a:ext cx="457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webinar presented by: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Montserrat SemiBold"/>
                <a:ea typeface="Montserrat SemiBold"/>
                <a:cs typeface="Montserrat SemiBold"/>
                <a:sym typeface="Montserrat SemiBold"/>
              </a:rPr>
              <a:t>Q&amp;A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39325" y="340900"/>
            <a:ext cx="54570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Stay Informed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 the </a:t>
            </a:r>
            <a:r>
              <a:rPr b="1" lang="en" sz="1800">
                <a:solidFill>
                  <a:srgbClr val="00688F"/>
                </a:solidFill>
                <a:latin typeface="Montserrat"/>
                <a:ea typeface="Montserrat"/>
                <a:cs typeface="Montserrat"/>
                <a:sym typeface="Montserrat"/>
              </a:rPr>
              <a:t>FREE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Church Law &amp; Tax Newsletter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trusted guidance, relevant updates, and exclusive insights, every week.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 title="qr-code (2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50" y="2234775"/>
            <a:ext cx="2193101" cy="219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 title="S4q0j38xalNgi0g4Aco9CarVz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476" y="110800"/>
            <a:ext cx="5046224" cy="4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4116775" y="560075"/>
            <a:ext cx="4234800" cy="22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CPA Vonna Laue</a:t>
            </a:r>
            <a:endParaRPr b="1" sz="1000">
              <a:solidFill>
                <a:srgbClr val="28282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Fraud Prevention Training</a:t>
            </a:r>
            <a:b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🔗 </a:t>
            </a: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Enroll Now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just a short time, you can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fully train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your church leadership team—including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board members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pastors</a:t>
            </a:r>
            <a:r>
              <a:rPr lang="en" sz="1200">
                <a:solidFill>
                  <a:srgbClr val="00699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senior leadership</a:t>
            </a:r>
            <a:r>
              <a:rPr lang="en" sz="1200">
                <a:solidFill>
                  <a:srgbClr val="00699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financial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staff</a:t>
            </a:r>
            <a:r>
              <a:rPr b="1" lang="en" sz="1200">
                <a:solidFill>
                  <a:srgbClr val="00699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volunteers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—on the fundamentals to keep finances safe and secure.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5743925" y="3413125"/>
            <a:ext cx="110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Enroll Here!</a:t>
            </a:r>
            <a:endParaRPr/>
          </a:p>
        </p:txBody>
      </p:sp>
      <p:cxnSp>
        <p:nvCxnSpPr>
          <p:cNvPr id="175" name="Google Shape;175;p30"/>
          <p:cNvCxnSpPr/>
          <p:nvPr/>
        </p:nvCxnSpPr>
        <p:spPr>
          <a:xfrm rot="10800000">
            <a:off x="5774225" y="3877500"/>
            <a:ext cx="10482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4625"/>
            <a:ext cx="3811975" cy="38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 title="qr-code (26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825" y="3012000"/>
            <a:ext cx="1171551" cy="11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4116775" y="560075"/>
            <a:ext cx="42348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Church Law </a:t>
            </a:r>
            <a:endParaRPr b="1" sz="1000">
              <a:solidFill>
                <a:srgbClr val="28282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Advantage Membership</a:t>
            </a:r>
            <a:b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🔗 </a:t>
            </a: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See Memberships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Get access to the webinar recording, 2026 Tax Prep Guide for Churches and Clergy, and our new AI Chat Experience, Ask Richie.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5724475" y="3254450"/>
            <a:ext cx="1898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Become an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Advantage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Member!</a:t>
            </a:r>
            <a:endParaRPr/>
          </a:p>
        </p:txBody>
      </p:sp>
      <p:cxnSp>
        <p:nvCxnSpPr>
          <p:cNvPr id="186" name="Google Shape;186;p31"/>
          <p:cNvCxnSpPr/>
          <p:nvPr/>
        </p:nvCxnSpPr>
        <p:spPr>
          <a:xfrm rot="10800000">
            <a:off x="5774225" y="3877500"/>
            <a:ext cx="10482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31" title="Screenshot 2025-10-23 at 10.43.2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5" y="1112100"/>
            <a:ext cx="3681625" cy="230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 title="qr-code (29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2738" y="2984500"/>
            <a:ext cx="1226550" cy="12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2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498050" y="3337063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Vonna Laue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714-615-3131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vonnalaue@gmail.com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OVERVIEW</a:t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Reality of Fraud in the Church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Fraud Triangle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Prevent it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IS CHURCH FRAUD REAL?</a:t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Timeline&#10;&#10;Description automatically generated" id="104" name="Google Shape;1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323" y="1098063"/>
            <a:ext cx="2973350" cy="346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&#10;&#10;Description automatically generated"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024" y="189025"/>
            <a:ext cx="4995951" cy="437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118" name="Google Shape;1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688" y="343500"/>
            <a:ext cx="2519324" cy="43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, chat or text message&#10;&#10;Description automatically generated"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125" y="217350"/>
            <a:ext cx="4499749" cy="43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Montserrat SemiBold"/>
                <a:ea typeface="Montserrat SemiBold"/>
                <a:cs typeface="Montserrat SemiBold"/>
                <a:sym typeface="Montserrat SemiBold"/>
              </a:rPr>
              <a:t>EXAMPLES</a:t>
            </a:r>
            <a:endParaRPr sz="4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5598" y="696311"/>
            <a:ext cx="5432800" cy="33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3072000" y="179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OPPORTUNITY</a:t>
            </a:r>
            <a:endParaRPr sz="2000"/>
          </a:p>
        </p:txBody>
      </p:sp>
      <p:sp>
        <p:nvSpPr>
          <p:cNvPr id="141" name="Google Shape;141;p26"/>
          <p:cNvSpPr txBox="1"/>
          <p:nvPr/>
        </p:nvSpPr>
        <p:spPr>
          <a:xfrm>
            <a:off x="156500" y="4167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MOTIVATION</a:t>
            </a:r>
            <a:endParaRPr sz="2000"/>
          </a:p>
        </p:txBody>
      </p:sp>
      <p:sp>
        <p:nvSpPr>
          <p:cNvPr id="142" name="Google Shape;142;p26"/>
          <p:cNvSpPr txBox="1"/>
          <p:nvPr/>
        </p:nvSpPr>
        <p:spPr>
          <a:xfrm>
            <a:off x="5727525" y="4167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RATIONALIZATION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HOW TO PREVENT CHURCH FRAUD</a:t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Tone at the Top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Risk Assessment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Segregation of Duties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Policies - </a:t>
            </a: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Documented</a:t>
            </a: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Followed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C48312"/>
      </a:accent1>
      <a:accent2>
        <a:srgbClr val="DE4339"/>
      </a:accent2>
      <a:accent3>
        <a:srgbClr val="00699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