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6" r:id="rId1"/>
  </p:sldMasterIdLst>
  <p:notesMasterIdLst>
    <p:notesMasterId r:id="rId4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5143500" type="screen16x9"/>
  <p:notesSz cx="6858000" cy="9144000"/>
  <p:embeddedFontLst>
    <p:embeddedFont>
      <p:font typeface="Franklin Gothic" panose="020B0603020102020204" pitchFamily="34" charset="0"/>
      <p:regular r:id="rId42"/>
      <p:bold r:id="rId43"/>
      <p:italic r:id="rId44"/>
      <p:boldItalic r:id="rId45"/>
    </p:embeddedFont>
    <p:embeddedFont>
      <p:font typeface="Montserrat" pitchFamily="2" charset="77"/>
      <p:regular r:id="rId46"/>
      <p:bold r:id="rId47"/>
      <p:italic r:id="rId48"/>
      <p:boldItalic r:id="rId49"/>
    </p:embeddedFont>
    <p:embeddedFont>
      <p:font typeface="Montserrat Black" panose="00000A00000000000000" pitchFamily="2" charset="77"/>
      <p:bold r:id="rId50"/>
      <p:italic r:id="rId51"/>
      <p:boldItalic r:id="rId52"/>
    </p:embeddedFont>
    <p:embeddedFont>
      <p:font typeface="Open Sans" panose="020B0606030504020204" pitchFamily="34" charset="0"/>
      <p:regular r:id="rId53"/>
      <p:bold r:id="rId54"/>
      <p:italic r:id="rId55"/>
      <p:boldItalic r:id="rId56"/>
    </p:embeddedFont>
    <p:embeddedFont>
      <p:font typeface="Outfit"/>
      <p:regular r:id="rId57"/>
      <p:bold r:id="rId58"/>
    </p:embeddedFont>
    <p:embeddedFont>
      <p:font typeface="Outfit ExtraLight"/>
      <p:regular r:id="rId59"/>
      <p:bold r:id="rId60"/>
    </p:embeddedFont>
    <p:embeddedFont>
      <p:font typeface="Outfit Light" pitchFamily="2" charset="0"/>
      <p:regular r:id="rId61"/>
      <p:bold r:id="rId62"/>
    </p:embeddedFont>
    <p:embeddedFont>
      <p:font typeface="Poppins" pitchFamily="2" charset="77"/>
      <p:regular r:id="rId63"/>
      <p:bold r:id="rId64"/>
      <p:italic r:id="rId65"/>
      <p:boldItalic r:id="rId66"/>
    </p:embeddedFont>
    <p:embeddedFont>
      <p:font typeface="Poppins ExtraLight" panose="00000300000000000000" pitchFamily="2" charset="77"/>
      <p:regular r:id="rId67"/>
      <p:italic r:id="rId68"/>
    </p:embeddedFont>
    <p:embeddedFont>
      <p:font typeface="Poppins Light" panose="00000400000000000000" pitchFamily="2" charset="77"/>
      <p:regular r:id="rId69"/>
      <p:italic r:id="rId70"/>
    </p:embeddedFont>
    <p:embeddedFont>
      <p:font typeface="Roboto" panose="02000000000000000000" pitchFamily="2" charset="0"/>
      <p:regular r:id="rId71"/>
      <p:bold r:id="rId72"/>
      <p:italic r:id="rId73"/>
      <p:boldItalic r:id="rId7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/>
    <p:restoredTop sz="94653"/>
  </p:normalViewPr>
  <p:slideViewPr>
    <p:cSldViewPr snapToGrid="0">
      <p:cViewPr varScale="1">
        <p:scale>
          <a:sx n="158" d="100"/>
          <a:sy n="158" d="100"/>
        </p:scale>
        <p:origin x="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63" Type="http://schemas.openxmlformats.org/officeDocument/2006/relationships/font" Target="fonts/font22.fntdata"/><Relationship Id="rId68" Type="http://schemas.openxmlformats.org/officeDocument/2006/relationships/font" Target="fonts/font27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66" Type="http://schemas.openxmlformats.org/officeDocument/2006/relationships/font" Target="fonts/font25.fntdata"/><Relationship Id="rId74" Type="http://schemas.openxmlformats.org/officeDocument/2006/relationships/font" Target="fonts/font33.fntdata"/><Relationship Id="rId5" Type="http://schemas.openxmlformats.org/officeDocument/2006/relationships/slide" Target="slides/slide4.xml"/><Relationship Id="rId61" Type="http://schemas.openxmlformats.org/officeDocument/2006/relationships/font" Target="fonts/font2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font" Target="fonts/font23.fntdata"/><Relationship Id="rId69" Type="http://schemas.openxmlformats.org/officeDocument/2006/relationships/font" Target="fonts/font28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72" Type="http://schemas.openxmlformats.org/officeDocument/2006/relationships/font" Target="fonts/font3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font" Target="fonts/font26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70" Type="http://schemas.openxmlformats.org/officeDocument/2006/relationships/font" Target="fonts/font29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font" Target="fonts/font24.fntdata"/><Relationship Id="rId73" Type="http://schemas.openxmlformats.org/officeDocument/2006/relationships/font" Target="fonts/font32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3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efebc09a30_1_1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efebc09a30_1_1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8cdb3ac02_1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g3f8cdb3ac02_1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8cdb3ac02_1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8" name="Google Shape;358;g3f8cdb3ac02_1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f8cdb3ac02_1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g3f8cdb3ac02_1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8cdb3ac02_1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3f8cdb3ac02_1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f8cdb3ac02_1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Google Shape;391;g3f8cdb3ac02_1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8cdb3ac02_1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2" name="Google Shape;402;g3f8cdb3ac02_1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8cdb3ac02_1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g3f8cdb3ac02_1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f8cdb3ac02_1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g3f8cdb3ac02_1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f8cdb3ac02_1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7" name="Google Shape;437;g3f8cdb3ac02_1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f8cdb3ac02_1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9" name="Google Shape;449;g3f8cdb3ac02_1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a6207d679_1_4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g3fa6207d679_1_4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8cdb3ac02_1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1" name="Google Shape;461;g3f8cdb3ac02_1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f8cdb3ac02_1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3f8cdb3ac02_1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f8cdb3ac02_1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0" name="Google Shape;490;g3f8cdb3ac02_1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8cdb3ac02_1_6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3f8cdb3ac02_1_6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f8cdb3ac02_1_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g3f8cdb3ac02_1_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f8cdb3ac02_1_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9" name="Google Shape;539;g3f8cdb3ac02_1_6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f8cdb3ac02_1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g3f8cdb3ac02_1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f8cdb3ac02_1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2" name="Google Shape;562;g3f8cdb3ac02_1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f8cdb3ac02_1_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3f8cdb3ac02_1_7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f8cdb3ac02_1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3" name="Google Shape;583;g3f8cdb3ac02_1_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8cdb3ac02_1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g3f8cdb3ac02_1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f8cdb3ac02_1_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g3f8cdb3ac02_1_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f8cdb3ac02_1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5" name="Google Shape;605;g3f8cdb3ac02_1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3f8cdb3ac02_1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6" name="Google Shape;616;g3f8cdb3ac02_1_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f8cdb3ac02_1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7" name="Google Shape;627;g3f8cdb3ac02_1_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f8cdb3ac02_1_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8" name="Google Shape;638;g3f8cdb3ac02_1_7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409cd45b386_8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g409cd45b386_8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409cd45b386_8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g409cd45b386_8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409cd45b386_8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6" name="Google Shape;676;g409cd45b386_8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409cd45b386_8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6" name="Google Shape;696;g409cd45b386_8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ec1d7f4009_0_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3ec1d7f4009_0_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8cdb3ac02_1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3f8cdb3ac02_1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8cdb3ac02_1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3f8cdb3ac02_1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f8cdb3ac02_1_4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" name="Google Shape;300;g3f8cdb3ac02_1_4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8cdb3ac02_1_4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3f8cdb3ac02_1_4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8cdb3ac02_1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f8cdb3ac02_1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Poppins ExtraLight"/>
              <a:ea typeface="Poppins ExtraLight"/>
              <a:cs typeface="Poppins ExtraLight"/>
              <a:sym typeface="Poppins ExtraLigh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f8cdb3ac02_1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g3f8cdb3ac02_1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66750" y="862013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66750" y="2652713"/>
            <a:ext cx="78105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 Light"/>
              <a:buNone/>
              <a:defRPr sz="17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marR="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 sz="17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marR="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 sz="17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marR="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 sz="17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marR="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 sz="17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8472457" y="4671383"/>
            <a:ext cx="3783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 1">
  <p:cSld name="Title &amp; Sub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666750" y="862012"/>
            <a:ext cx="78105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 Light"/>
              <a:buNone/>
              <a:defRPr sz="42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666750" y="2652712"/>
            <a:ext cx="78105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 Light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4484636" y="4905375"/>
            <a:ext cx="170100" cy="1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-Subhead">
  <p:cSld name="No-Subhead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body" idx="1"/>
          </p:nvPr>
        </p:nvSpPr>
        <p:spPr>
          <a:xfrm>
            <a:off x="204789" y="272798"/>
            <a:ext cx="5070600" cy="3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C8102E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marR="0" lvl="1" indent="-3111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⬜"/>
              <a:defRPr sz="18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Char char="■"/>
              <a:defRPr sz="16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3pPr>
            <a:lvl4pPr marL="1828800" marR="0" lvl="3" indent="-28575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■"/>
              <a:defRPr sz="1200" b="0" i="0" u="none" strike="noStrike" cap="none">
                <a:solidFill>
                  <a:srgbClr val="5B67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94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Noto Sans Symbols"/>
              <a:buChar char="■"/>
              <a:defRPr sz="1200" b="0" i="0" u="none" strike="noStrike" cap="none">
                <a:solidFill>
                  <a:srgbClr val="5B67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2"/>
          </p:nvPr>
        </p:nvSpPr>
        <p:spPr>
          <a:xfrm>
            <a:off x="204338" y="860549"/>
            <a:ext cx="7029300" cy="3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rgbClr val="C8102E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1pPr>
            <a:lvl2pPr marL="914400" marR="0" lvl="1" indent="-31115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Noto Sans Symbols"/>
              <a:buChar char="⬜"/>
              <a:defRPr sz="18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2pPr>
            <a:lvl3pPr marL="1371600" marR="0" lvl="2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200"/>
              <a:buFont typeface="Noto Sans Symbols"/>
              <a:buChar char="■"/>
              <a:defRPr sz="1600" b="0" i="0" u="none" strike="noStrike" cap="none">
                <a:solidFill>
                  <a:srgbClr val="5B6770"/>
                </a:solidFill>
                <a:latin typeface="Franklin Gothic"/>
                <a:ea typeface="Franklin Gothic"/>
                <a:cs typeface="Franklin Gothic"/>
                <a:sym typeface="Franklin Gothic"/>
              </a:defRPr>
            </a:lvl3pPr>
            <a:lvl4pPr marL="1828800" marR="0" lvl="3" indent="-28575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■"/>
              <a:defRPr sz="1200" b="0" i="0" u="none" strike="noStrike" cap="none">
                <a:solidFill>
                  <a:srgbClr val="5B67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794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800"/>
              <a:buFont typeface="Noto Sans Symbols"/>
              <a:buChar char="■"/>
              <a:defRPr sz="1200" b="0" i="0" u="none" strike="noStrike" cap="none">
                <a:solidFill>
                  <a:srgbClr val="5B67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67" name="Google Shape;67;p17"/>
          <p:cNvCxnSpPr/>
          <p:nvPr/>
        </p:nvCxnSpPr>
        <p:spPr>
          <a:xfrm>
            <a:off x="204788" y="665228"/>
            <a:ext cx="7401600" cy="0"/>
          </a:xfrm>
          <a:prstGeom prst="straightConnector1">
            <a:avLst/>
          </a:prstGeom>
          <a:noFill/>
          <a:ln w="19050" cap="flat" cmpd="sng">
            <a:solidFill>
              <a:srgbClr val="5B677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TITLE_AND_BODY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 ET slide orange">
  <p:cSld name="Int ET slide orang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587977" y="609360"/>
            <a:ext cx="8282100" cy="6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1"/>
          </p:nvPr>
        </p:nvSpPr>
        <p:spPr>
          <a:xfrm>
            <a:off x="587975" y="1230095"/>
            <a:ext cx="8015400" cy="33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191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Image Slid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/>
          <p:nvPr/>
        </p:nvSpPr>
        <p:spPr>
          <a:xfrm>
            <a:off x="319074" y="4835402"/>
            <a:ext cx="966600" cy="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2"/>
          <p:cNvSpPr txBox="1">
            <a:spLocks noGrp="1"/>
          </p:cNvSpPr>
          <p:nvPr>
            <p:ph type="ftr" idx="11"/>
          </p:nvPr>
        </p:nvSpPr>
        <p:spPr>
          <a:xfrm>
            <a:off x="5843318" y="4801748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None/>
              <a:defRPr sz="7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 1">
  <p:cSld name="TITLE_AND_BODY_1_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 1">
  <p:cSld name="TITLE_ONLY_1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2" name="Google Shape;92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3" name="Google Shape;9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 1">
  <p:cSld name="TITLE_AND_BODY_1_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6" name="Google Shape;96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97" name="Google Shape;9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">
  <p:cSld name="TITLE_AND_BODY_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8"/>
          <p:cNvSpPr txBox="1">
            <a:spLocks noGrp="1"/>
          </p:cNvSpPr>
          <p:nvPr>
            <p:ph type="sldNum" idx="12"/>
          </p:nvPr>
        </p:nvSpPr>
        <p:spPr>
          <a:xfrm>
            <a:off x="4484637" y="4905375"/>
            <a:ext cx="1701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sz="9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">
  <p:cSld name="Default Slid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 2">
  <p:cSld name="TITLE_ONLY_1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 3">
  <p:cSld name="TITLE_ONLY_1_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2">
  <p:cSld name="Title 2 2">
    <p:bg>
      <p:bgPr>
        <a:solidFill>
          <a:schemeClr val="l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2"/>
          <p:cNvSpPr txBox="1">
            <a:spLocks noGrp="1"/>
          </p:cNvSpPr>
          <p:nvPr>
            <p:ph type="body" idx="1"/>
          </p:nvPr>
        </p:nvSpPr>
        <p:spPr>
          <a:xfrm>
            <a:off x="450503" y="4447448"/>
            <a:ext cx="6169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17125" rIns="17125" bIns="171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None/>
              <a:defRPr sz="1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○"/>
              <a:defRPr sz="1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sz="1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sz="1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"/>
              <a:buChar char="•"/>
              <a:defRPr sz="1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■"/>
              <a:defRPr sz="1400"/>
            </a:lvl6pPr>
            <a:lvl7pPr marL="3200400" lvl="6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●"/>
              <a:defRPr sz="1400"/>
            </a:lvl7pPr>
            <a:lvl8pPr marL="3657600" lvl="7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○"/>
              <a:defRPr sz="1400"/>
            </a:lvl8pPr>
            <a:lvl9pPr marL="4114800" lvl="8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■"/>
              <a:defRPr sz="1400"/>
            </a:lvl9pPr>
          </a:lstStyle>
          <a:p>
            <a:endParaRPr/>
          </a:p>
        </p:txBody>
      </p:sp>
      <p:sp>
        <p:nvSpPr>
          <p:cNvPr id="107" name="Google Shape;107;p32"/>
          <p:cNvSpPr txBox="1">
            <a:spLocks noGrp="1"/>
          </p:cNvSpPr>
          <p:nvPr>
            <p:ph type="title"/>
          </p:nvPr>
        </p:nvSpPr>
        <p:spPr>
          <a:xfrm>
            <a:off x="452436" y="965622"/>
            <a:ext cx="82392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Helvetica Neue"/>
              <a:buNone/>
              <a:defRPr sz="4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85A93"/>
              </a:buClr>
              <a:buSzPts val="700"/>
              <a:buNone/>
              <a:defRPr sz="2800"/>
            </a:lvl9pPr>
          </a:lstStyle>
          <a:p>
            <a:endParaRPr/>
          </a:p>
        </p:txBody>
      </p:sp>
      <p:sp>
        <p:nvSpPr>
          <p:cNvPr id="108" name="Google Shape;108;p32"/>
          <p:cNvSpPr txBox="1">
            <a:spLocks noGrp="1"/>
          </p:cNvSpPr>
          <p:nvPr>
            <p:ph type="body" idx="2"/>
          </p:nvPr>
        </p:nvSpPr>
        <p:spPr>
          <a:xfrm>
            <a:off x="450503" y="2708696"/>
            <a:ext cx="8239200" cy="7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●"/>
              <a:defRPr sz="1800"/>
            </a:lvl1pPr>
            <a:lvl2pPr marL="914400" lvl="1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○"/>
              <a:defRPr sz="1400"/>
            </a:lvl2pPr>
            <a:lvl3pPr marL="1371600" lvl="2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■"/>
              <a:defRPr sz="1400"/>
            </a:lvl3pPr>
            <a:lvl4pPr marL="1828800" lvl="3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●"/>
              <a:defRPr sz="1400"/>
            </a:lvl4pPr>
            <a:lvl5pPr marL="2286000" lvl="4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○"/>
              <a:defRPr sz="1400"/>
            </a:lvl5pPr>
            <a:lvl6pPr marL="2743200" lvl="5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■"/>
              <a:defRPr sz="1400"/>
            </a:lvl6pPr>
            <a:lvl7pPr marL="3200400" lvl="6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●"/>
              <a:defRPr sz="1400"/>
            </a:lvl7pPr>
            <a:lvl8pPr marL="3657600" lvl="7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○"/>
              <a:defRPr sz="1400"/>
            </a:lvl8pPr>
            <a:lvl9pPr marL="4114800" lvl="8" indent="-32385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500"/>
              <a:buChar char="■"/>
              <a:defRPr sz="1400"/>
            </a:lvl9pPr>
          </a:lstStyle>
          <a:p>
            <a:endParaRPr/>
          </a:p>
        </p:txBody>
      </p:sp>
      <p:pic>
        <p:nvPicPr>
          <p:cNvPr id="109" name="Google Shape;109;p32" descr="Google Shape;131;p28"/>
          <p:cNvPicPr preferRelativeResize="0"/>
          <p:nvPr/>
        </p:nvPicPr>
        <p:blipFill rotWithShape="1">
          <a:blip r:embed="rId2">
            <a:alphaModFix amt="12440"/>
          </a:blip>
          <a:srcRect/>
          <a:stretch/>
        </p:blipFill>
        <p:spPr>
          <a:xfrm rot="-3398321">
            <a:off x="-407647" y="-1162768"/>
            <a:ext cx="3758698" cy="375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2" descr="Google Shape;132;p28"/>
          <p:cNvPicPr preferRelativeResize="0"/>
          <p:nvPr/>
        </p:nvPicPr>
        <p:blipFill rotWithShape="1">
          <a:blip r:embed="rId3">
            <a:alphaModFix/>
          </a:blip>
          <a:srcRect l="42824" t="37328" r="39398" b="37323"/>
          <a:stretch/>
        </p:blipFill>
        <p:spPr>
          <a:xfrm>
            <a:off x="-31833" y="4429778"/>
            <a:ext cx="2698463" cy="3847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2"/>
          <p:cNvSpPr txBox="1">
            <a:spLocks noGrp="1"/>
          </p:cNvSpPr>
          <p:nvPr>
            <p:ph type="sldNum" idx="12"/>
          </p:nvPr>
        </p:nvSpPr>
        <p:spPr>
          <a:xfrm>
            <a:off x="8769128" y="4638736"/>
            <a:ext cx="159300" cy="1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800"/>
              <a:buFont typeface="Helvetica Neue"/>
              <a:buNone/>
              <a:defRPr sz="8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ero Margins">
  <p:cSld name="Aero Margins"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3"/>
          <p:cNvSpPr/>
          <p:nvPr/>
        </p:nvSpPr>
        <p:spPr>
          <a:xfrm>
            <a:off x="760647" y="272794"/>
            <a:ext cx="78900" cy="548100"/>
          </a:xfrm>
          <a:prstGeom prst="rect">
            <a:avLst/>
          </a:prstGeom>
          <a:solidFill>
            <a:srgbClr val="7BDAB8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Helvetica Neue"/>
              <a:buNone/>
            </a:pPr>
            <a:endParaRPr sz="5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4" name="Google Shape;114;p33" descr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8" y="0"/>
            <a:ext cx="91422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3"/>
          <p:cNvSpPr txBox="1"/>
          <p:nvPr/>
        </p:nvSpPr>
        <p:spPr>
          <a:xfrm rot="-5400000">
            <a:off x="7808328" y="1745437"/>
            <a:ext cx="20868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2930"/>
              </a:buClr>
              <a:buSzPts val="900"/>
              <a:buFont typeface="Helvetica Neue"/>
              <a:buNone/>
            </a:pPr>
            <a:r>
              <a:rPr lang="en" sz="900" b="1" i="0" u="none" strike="noStrike" cap="none">
                <a:solidFill>
                  <a:srgbClr val="2A293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PLATFORM</a:t>
            </a:r>
            <a:r>
              <a:rPr lang="en" sz="900" b="1" i="0" u="none" strike="noStrike" cap="none">
                <a:solidFill>
                  <a:srgbClr val="04BC9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THINKING</a:t>
            </a:r>
            <a:r>
              <a:rPr lang="en" sz="900" b="0" i="0" u="none" strike="noStrike" cap="none">
                <a:solidFill>
                  <a:srgbClr val="2A293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LABS.COM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3"/>
          <p:cNvSpPr txBox="1">
            <a:spLocks noGrp="1"/>
          </p:cNvSpPr>
          <p:nvPr>
            <p:ph type="sldNum" idx="12"/>
          </p:nvPr>
        </p:nvSpPr>
        <p:spPr>
          <a:xfrm>
            <a:off x="4500563" y="4905375"/>
            <a:ext cx="138300" cy="1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Helvetica Neue"/>
              <a:buNone/>
              <a:defRPr sz="7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4 buckets">
  <p:cSld name="TITLE_ONLY_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9" name="Google Shape;119;p34"/>
          <p:cNvSpPr/>
          <p:nvPr/>
        </p:nvSpPr>
        <p:spPr>
          <a:xfrm>
            <a:off x="0" y="564350"/>
            <a:ext cx="2743200" cy="48900"/>
          </a:xfrm>
          <a:prstGeom prst="rect">
            <a:avLst/>
          </a:prstGeom>
          <a:solidFill>
            <a:srgbClr val="41B7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1B768"/>
              </a:solidFill>
              <a:highlight>
                <a:srgbClr val="41B768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4 buckets 1">
  <p:cSld name="TITLE_ONLY_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35"/>
          <p:cNvSpPr/>
          <p:nvPr/>
        </p:nvSpPr>
        <p:spPr>
          <a:xfrm>
            <a:off x="0" y="564350"/>
            <a:ext cx="2743200" cy="48900"/>
          </a:xfrm>
          <a:prstGeom prst="rect">
            <a:avLst/>
          </a:prstGeom>
          <a:solidFill>
            <a:srgbClr val="41B7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1B768"/>
              </a:solidFill>
              <a:highlight>
                <a:srgbClr val="41B768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, with subtext, no image">
  <p:cSld name="CUSTOM_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6"/>
          <p:cNvSpPr/>
          <p:nvPr/>
        </p:nvSpPr>
        <p:spPr>
          <a:xfrm rot="10800000">
            <a:off x="-978950" y="-490576"/>
            <a:ext cx="1838400" cy="1838400"/>
          </a:xfrm>
          <a:prstGeom prst="ellipse">
            <a:avLst/>
          </a:prstGeom>
          <a:noFill/>
          <a:ln w="9525" cap="flat" cmpd="sng">
            <a:solidFill>
              <a:srgbClr val="41B76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6"/>
          <p:cNvSpPr/>
          <p:nvPr/>
        </p:nvSpPr>
        <p:spPr>
          <a:xfrm>
            <a:off x="297587" y="1113664"/>
            <a:ext cx="189600" cy="189600"/>
          </a:xfrm>
          <a:prstGeom prst="ellipse">
            <a:avLst/>
          </a:prstGeom>
          <a:solidFill>
            <a:srgbClr val="41B76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0598" y="4639583"/>
            <a:ext cx="748453" cy="393592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6"/>
          <p:cNvSpPr/>
          <p:nvPr/>
        </p:nvSpPr>
        <p:spPr>
          <a:xfrm>
            <a:off x="0" y="-857250"/>
            <a:ext cx="1714500" cy="1714500"/>
          </a:xfrm>
          <a:prstGeom prst="ellipse">
            <a:avLst/>
          </a:prstGeom>
          <a:noFill/>
          <a:ln w="9525" cap="flat" cmpd="sng">
            <a:solidFill>
              <a:srgbClr val="41B7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2">
  <p:cSld name="TITLE_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0" name="Google Shape;130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1" name="Google Shape;131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Sub page - Light - Nav - 02 Fund">
  <p:cSld name="CUSTOM_7_2_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8"/>
          <p:cNvSpPr txBox="1">
            <a:spLocks noGrp="1"/>
          </p:cNvSpPr>
          <p:nvPr>
            <p:ph type="title"/>
          </p:nvPr>
        </p:nvSpPr>
        <p:spPr>
          <a:xfrm>
            <a:off x="226050" y="278300"/>
            <a:ext cx="62490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Poppins"/>
              <a:buNone/>
              <a:defRPr sz="16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4" name="Google Shape;134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8775" y="4715445"/>
            <a:ext cx="476700" cy="23651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8"/>
          <p:cNvSpPr/>
          <p:nvPr/>
        </p:nvSpPr>
        <p:spPr>
          <a:xfrm>
            <a:off x="8810350" y="0"/>
            <a:ext cx="333600" cy="5143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6554500" y="2755100"/>
            <a:ext cx="6095400" cy="6095400"/>
          </a:xfrm>
          <a:prstGeom prst="ellipse">
            <a:avLst/>
          </a:prstGeom>
          <a:gradFill>
            <a:gsLst>
              <a:gs pos="0">
                <a:srgbClr val="41B768"/>
              </a:gs>
              <a:gs pos="49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8"/>
          <p:cNvSpPr txBox="1"/>
          <p:nvPr/>
        </p:nvSpPr>
        <p:spPr>
          <a:xfrm>
            <a:off x="737543" y="4595423"/>
            <a:ext cx="546900" cy="1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41B768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ai</a:t>
            </a:r>
            <a:endParaRPr sz="1700" b="0" i="0" u="none" strike="noStrike" cap="none">
              <a:solidFill>
                <a:srgbClr val="41B768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 4">
  <p:cSld name="TITLE_ONLY_1_4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ary with Overline 1">
  <p:cSld name="TITLE_AND_BODY_1_1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0"/>
          <p:cNvSpPr txBox="1">
            <a:spLocks noGrp="1"/>
          </p:cNvSpPr>
          <p:nvPr>
            <p:ph type="title"/>
          </p:nvPr>
        </p:nvSpPr>
        <p:spPr>
          <a:xfrm>
            <a:off x="457350" y="457200"/>
            <a:ext cx="82395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 sz="2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2" name="Google Shape;142;p40"/>
          <p:cNvSpPr txBox="1">
            <a:spLocks noGrp="1"/>
          </p:cNvSpPr>
          <p:nvPr>
            <p:ph type="body" idx="1"/>
          </p:nvPr>
        </p:nvSpPr>
        <p:spPr>
          <a:xfrm>
            <a:off x="457200" y="1101600"/>
            <a:ext cx="8239500" cy="3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●"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↳"/>
              <a:defRPr sz="14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■"/>
              <a:defRPr sz="14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○"/>
              <a:defRPr sz="14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■"/>
              <a:defRPr sz="14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●"/>
              <a:defRPr sz="14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Open Sans"/>
              <a:buChar char="○"/>
              <a:defRPr sz="14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400"/>
              <a:buFont typeface="Open Sans"/>
              <a:buChar char="■"/>
              <a:defRPr sz="14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3" name="Google Shape;143;p40"/>
          <p:cNvSpPr txBox="1">
            <a:spLocks noGrp="1"/>
          </p:cNvSpPr>
          <p:nvPr>
            <p:ph type="subTitle" idx="2"/>
          </p:nvPr>
        </p:nvSpPr>
        <p:spPr>
          <a:xfrm>
            <a:off x="457350" y="914400"/>
            <a:ext cx="8239500" cy="1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Open Sans"/>
              <a:buNone/>
              <a:defRPr sz="1000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4" name="Google Shape;144;p40"/>
          <p:cNvSpPr txBox="1">
            <a:spLocks noGrp="1"/>
          </p:cNvSpPr>
          <p:nvPr>
            <p:ph type="subTitle" idx="3"/>
          </p:nvPr>
        </p:nvSpPr>
        <p:spPr>
          <a:xfrm>
            <a:off x="457350" y="304200"/>
            <a:ext cx="5454300" cy="1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900" b="1">
                <a:solidFill>
                  <a:srgbClr val="307BF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5" name="Google Shape;145;p4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4">
  <p:cSld name="TITLE_AND_BODY_4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8" name="Google Shape;148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49" name="Google Shape;149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6">
  <p:cSld name="TITLE_6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2" name="Google Shape;152;p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3" name="Google Shape;153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1_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43"/>
          <p:cNvPicPr preferRelativeResize="0"/>
          <p:nvPr/>
        </p:nvPicPr>
        <p:blipFill rotWithShape="1">
          <a:blip r:embed="rId2">
            <a:alphaModFix/>
          </a:blip>
          <a:srcRect t="3280" b="13247"/>
          <a:stretch/>
        </p:blipFill>
        <p:spPr>
          <a:xfrm>
            <a:off x="-27425" y="-58925"/>
            <a:ext cx="9198851" cy="52220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ppins"/>
              <a:buNone/>
              <a:defRPr sz="2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head Only">
  <p:cSld name="Title + Subhead 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4"/>
          <p:cNvSpPr txBox="1">
            <a:spLocks noGrp="1"/>
          </p:cNvSpPr>
          <p:nvPr>
            <p:ph type="sldNum" idx="12"/>
          </p:nvPr>
        </p:nvSpPr>
        <p:spPr>
          <a:xfrm>
            <a:off x="310142" y="4785630"/>
            <a:ext cx="277200" cy="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44"/>
          <p:cNvSpPr txBox="1">
            <a:spLocks noGrp="1"/>
          </p:cNvSpPr>
          <p:nvPr>
            <p:ph type="body" idx="1"/>
          </p:nvPr>
        </p:nvSpPr>
        <p:spPr>
          <a:xfrm>
            <a:off x="341542" y="732441"/>
            <a:ext cx="5467200" cy="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800"/>
              <a:buNone/>
              <a:defRPr sz="1400"/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1400"/>
            </a:lvl4pPr>
            <a:lvl5pPr marL="2286000" lvl="4" indent="-2286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60" name="Google Shape;160;p44"/>
          <p:cNvSpPr txBox="1">
            <a:spLocks noGrp="1"/>
          </p:cNvSpPr>
          <p:nvPr>
            <p:ph type="title"/>
          </p:nvPr>
        </p:nvSpPr>
        <p:spPr>
          <a:xfrm>
            <a:off x="347980" y="1"/>
            <a:ext cx="77673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78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B [Light] Cover Slide">
  <p:cSld name="CUSTOM_9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5"/>
          <p:cNvSpPr txBox="1">
            <a:spLocks noGrp="1"/>
          </p:cNvSpPr>
          <p:nvPr>
            <p:ph type="title"/>
          </p:nvPr>
        </p:nvSpPr>
        <p:spPr>
          <a:xfrm>
            <a:off x="428350" y="2073250"/>
            <a:ext cx="6876300" cy="11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3" name="Google Shape;163;p45"/>
          <p:cNvSpPr txBox="1">
            <a:spLocks noGrp="1"/>
          </p:cNvSpPr>
          <p:nvPr>
            <p:ph type="subTitle" idx="1"/>
          </p:nvPr>
        </p:nvSpPr>
        <p:spPr>
          <a:xfrm>
            <a:off x="428350" y="3273552"/>
            <a:ext cx="54642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pic>
        <p:nvPicPr>
          <p:cNvPr id="164" name="Google Shape;164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286350"/>
            <a:ext cx="894520" cy="45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5"/>
          <p:cNvSpPr txBox="1">
            <a:spLocks noGrp="1"/>
          </p:cNvSpPr>
          <p:nvPr>
            <p:ph type="title" idx="2"/>
          </p:nvPr>
        </p:nvSpPr>
        <p:spPr>
          <a:xfrm>
            <a:off x="429075" y="1874520"/>
            <a:ext cx="2642400" cy="3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oppins"/>
              <a:buNone/>
              <a:defRPr sz="28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pic>
        <p:nvPicPr>
          <p:cNvPr id="166" name="Google Shape;16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2425" y="832800"/>
            <a:ext cx="894520" cy="457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45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 [Dark] Footer with Grid">
  <p:cSld name="CUSTOM_7_1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6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0" name="Google Shape;170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671" cy="18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 [Light] Footer Standard">
  <p:cSld name="CUSTOM_7_1_1_2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7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3" name="Google Shape;173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989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47"/>
          <p:cNvSpPr txBox="1"/>
          <p:nvPr/>
        </p:nvSpPr>
        <p:spPr>
          <a:xfrm>
            <a:off x="4569950" y="4859600"/>
            <a:ext cx="2822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7F7F7F"/>
                </a:solidFill>
                <a:latin typeface="Poppins"/>
                <a:ea typeface="Poppins"/>
                <a:cs typeface="Poppins"/>
                <a:sym typeface="Poppins"/>
              </a:rPr>
              <a:t>Proprietary and confidential. Do not distribute.</a:t>
            </a:r>
            <a:endParaRPr sz="700" b="0" i="0" u="none" strike="noStrike" cap="none">
              <a:solidFill>
                <a:srgbClr val="7F7F7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A [Dark] Blank">
  <p:cSld name="CUSTOM_7_1_1_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9"/>
          <p:cNvSpPr/>
          <p:nvPr/>
        </p:nvSpPr>
        <p:spPr>
          <a:xfrm rot="10800000" flipH="1">
            <a:off x="-1559" y="4629298"/>
            <a:ext cx="9145500" cy="514200"/>
          </a:xfrm>
          <a:prstGeom prst="rect">
            <a:avLst/>
          </a:prstGeom>
          <a:gradFill>
            <a:gsLst>
              <a:gs pos="0">
                <a:srgbClr val="1E4994"/>
              </a:gs>
              <a:gs pos="50000">
                <a:srgbClr val="2B6CD7"/>
              </a:gs>
              <a:gs pos="100000">
                <a:srgbClr val="3481FF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9"/>
          <p:cNvSpPr txBox="1"/>
          <p:nvPr/>
        </p:nvSpPr>
        <p:spPr>
          <a:xfrm>
            <a:off x="7893575" y="4816893"/>
            <a:ext cx="1053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STRICTLY CONFIDENTIAL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49"/>
          <p:cNvSpPr/>
          <p:nvPr/>
        </p:nvSpPr>
        <p:spPr>
          <a:xfrm>
            <a:off x="-1723644" y="336544"/>
            <a:ext cx="1435800" cy="407100"/>
          </a:xfrm>
          <a:prstGeom prst="rect">
            <a:avLst/>
          </a:prstGeom>
          <a:solidFill>
            <a:srgbClr val="96100D"/>
          </a:solidFill>
          <a:ln w="254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#96100D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9"/>
          <p:cNvSpPr/>
          <p:nvPr/>
        </p:nvSpPr>
        <p:spPr>
          <a:xfrm>
            <a:off x="-1723644" y="832774"/>
            <a:ext cx="1435800" cy="496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9"/>
          <p:cNvSpPr/>
          <p:nvPr/>
        </p:nvSpPr>
        <p:spPr>
          <a:xfrm>
            <a:off x="-1723645" y="2029169"/>
            <a:ext cx="1435800" cy="496200"/>
          </a:xfrm>
          <a:prstGeom prst="rect">
            <a:avLst/>
          </a:prstGeom>
          <a:solidFill>
            <a:srgbClr val="FBAE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#FBAE40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9"/>
          <p:cNvSpPr/>
          <p:nvPr/>
        </p:nvSpPr>
        <p:spPr>
          <a:xfrm>
            <a:off x="-1723645" y="1475576"/>
            <a:ext cx="1435800" cy="407100"/>
          </a:xfrm>
          <a:prstGeom prst="rect">
            <a:avLst/>
          </a:prstGeom>
          <a:solidFill>
            <a:srgbClr val="FF2C0E"/>
          </a:solidFill>
          <a:ln w="254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#FF2C0E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9"/>
          <p:cNvSpPr txBox="1"/>
          <p:nvPr/>
        </p:nvSpPr>
        <p:spPr>
          <a:xfrm>
            <a:off x="8349953" y="4684736"/>
            <a:ext cx="592800" cy="1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PAGE </a:t>
            </a:r>
            <a:fld id="{00000000-1234-1234-1234-123412341234}" type="slidenum">
              <a:rPr lang="en"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7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49" descr="Welcome to Veea - Veea - Intelligently Connec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4997" y="4716632"/>
            <a:ext cx="850605" cy="26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864">
          <p15:clr>
            <a:srgbClr val="FBAE40"/>
          </p15:clr>
        </p15:guide>
        <p15:guide id="3" orient="horz" pos="3960">
          <p15:clr>
            <a:srgbClr val="FBAE40"/>
          </p15:clr>
        </p15:guide>
        <p15:guide id="4" pos="16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0"/>
          <p:cNvSpPr txBox="1">
            <a:spLocks noGrp="1"/>
          </p:cNvSpPr>
          <p:nvPr>
            <p:ph type="sldNum" idx="12"/>
          </p:nvPr>
        </p:nvSpPr>
        <p:spPr>
          <a:xfrm>
            <a:off x="342900" y="4639235"/>
            <a:ext cx="277200" cy="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" name="Google Shape;188;p50"/>
          <p:cNvSpPr txBox="1">
            <a:spLocks noGrp="1"/>
          </p:cNvSpPr>
          <p:nvPr>
            <p:ph type="title"/>
          </p:nvPr>
        </p:nvSpPr>
        <p:spPr>
          <a:xfrm>
            <a:off x="347980" y="1"/>
            <a:ext cx="70935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 [Dark] Footer 2 (Page Number Only)">
  <p:cSld name="CUSTOM_7_1_1_3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1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1" name="Google Shape;191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671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1"/>
          <p:cNvSpPr txBox="1">
            <a:spLocks noGrp="1"/>
          </p:cNvSpPr>
          <p:nvPr>
            <p:ph type="title"/>
          </p:nvPr>
        </p:nvSpPr>
        <p:spPr>
          <a:xfrm>
            <a:off x="428350" y="286375"/>
            <a:ext cx="5464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 [Dark] Footer 2 (Page Number Only) 1">
  <p:cSld name="CUSTOM_7_1_1_3_1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5" name="Google Shape;195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671" cy="18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7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53" title="Section_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" y="0"/>
            <a:ext cx="914397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1A [Dark] Title &amp; Body">
  <p:cSld name="CUSTOM_7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4"/>
          <p:cNvSpPr txBox="1">
            <a:spLocks noGrp="1"/>
          </p:cNvSpPr>
          <p:nvPr>
            <p:ph type="title"/>
          </p:nvPr>
        </p:nvSpPr>
        <p:spPr>
          <a:xfrm>
            <a:off x="428350" y="286375"/>
            <a:ext cx="5464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54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2" name="Google Shape;202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671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54"/>
          <p:cNvSpPr txBox="1">
            <a:spLocks noGrp="1"/>
          </p:cNvSpPr>
          <p:nvPr>
            <p:ph type="body" idx="1"/>
          </p:nvPr>
        </p:nvSpPr>
        <p:spPr>
          <a:xfrm>
            <a:off x="428400" y="1138600"/>
            <a:ext cx="4053600" cy="3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●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○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■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●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○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■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●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0480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 Light"/>
              <a:buChar char="○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0480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Poppins Light"/>
              <a:buChar char="■"/>
              <a:defRPr sz="120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  <p:sp>
        <p:nvSpPr>
          <p:cNvPr id="204" name="Google Shape;204;p54"/>
          <p:cNvSpPr txBox="1"/>
          <p:nvPr/>
        </p:nvSpPr>
        <p:spPr>
          <a:xfrm>
            <a:off x="4569950" y="4859600"/>
            <a:ext cx="28224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rgbClr val="BFBFBF"/>
                </a:solidFill>
                <a:latin typeface="Poppins"/>
                <a:ea typeface="Poppins"/>
                <a:cs typeface="Poppins"/>
                <a:sym typeface="Poppins"/>
              </a:rPr>
              <a:t>Proprietary and confidential. Do not distribute.</a:t>
            </a:r>
            <a:endParaRPr sz="700" b="0" i="0" u="none" strike="noStrike" cap="none">
              <a:solidFill>
                <a:srgbClr val="BFBFB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 [Dark] Footer 2 (Page Number Only) 2">
  <p:cSld name="CUSTOM_7_1_1_3_2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5"/>
          <p:cNvSpPr txBox="1">
            <a:spLocks noGrp="1"/>
          </p:cNvSpPr>
          <p:nvPr>
            <p:ph type="sldNum" idx="12"/>
          </p:nvPr>
        </p:nvSpPr>
        <p:spPr>
          <a:xfrm>
            <a:off x="7799370" y="4867400"/>
            <a:ext cx="915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7" name="Google Shape;207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8350" y="4811735"/>
            <a:ext cx="358671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55"/>
          <p:cNvSpPr txBox="1">
            <a:spLocks noGrp="1"/>
          </p:cNvSpPr>
          <p:nvPr>
            <p:ph type="title"/>
          </p:nvPr>
        </p:nvSpPr>
        <p:spPr>
          <a:xfrm>
            <a:off x="428350" y="286375"/>
            <a:ext cx="54642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Alt 3">
  <p:cSld name="3_Title Slide Alt 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6" y="9477"/>
            <a:ext cx="91304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7"/>
          <p:cNvSpPr txBox="1">
            <a:spLocks noGrp="1"/>
          </p:cNvSpPr>
          <p:nvPr>
            <p:ph type="ctrTitle"/>
          </p:nvPr>
        </p:nvSpPr>
        <p:spPr>
          <a:xfrm>
            <a:off x="317500" y="619013"/>
            <a:ext cx="8140800" cy="7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26EAA"/>
              </a:buClr>
              <a:buSzPts val="4000"/>
              <a:buFont typeface="Arial"/>
              <a:buNone/>
              <a:defRPr sz="4000">
                <a:solidFill>
                  <a:srgbClr val="326EA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7"/>
          <p:cNvSpPr/>
          <p:nvPr/>
        </p:nvSpPr>
        <p:spPr>
          <a:xfrm>
            <a:off x="317500" y="0"/>
            <a:ext cx="8508900" cy="118800"/>
          </a:xfrm>
          <a:prstGeom prst="rect">
            <a:avLst/>
          </a:prstGeom>
          <a:solidFill>
            <a:srgbClr val="326EAA"/>
          </a:solidFill>
          <a:ln w="9525" cap="flat" cmpd="sng">
            <a:solidFill>
              <a:srgbClr val="326E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- Single Presenter">
  <p:cSld name="Closing - Single Presenter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8"/>
          <p:cNvSpPr txBox="1">
            <a:spLocks noGrp="1"/>
          </p:cNvSpPr>
          <p:nvPr>
            <p:ph type="title"/>
          </p:nvPr>
        </p:nvSpPr>
        <p:spPr>
          <a:xfrm>
            <a:off x="317500" y="1552682"/>
            <a:ext cx="8508900" cy="6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6" name="Google Shape;216;p58"/>
          <p:cNvCxnSpPr/>
          <p:nvPr/>
        </p:nvCxnSpPr>
        <p:spPr>
          <a:xfrm>
            <a:off x="332315" y="3081909"/>
            <a:ext cx="3059400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7" name="Google Shape;217;p58"/>
          <p:cNvSpPr/>
          <p:nvPr/>
        </p:nvSpPr>
        <p:spPr>
          <a:xfrm>
            <a:off x="317500" y="0"/>
            <a:ext cx="8508900" cy="1444800"/>
          </a:xfrm>
          <a:prstGeom prst="rect">
            <a:avLst/>
          </a:prstGeom>
          <a:solidFill>
            <a:srgbClr val="326EAA"/>
          </a:solidFill>
          <a:ln w="9525" cap="flat" cmpd="sng">
            <a:solidFill>
              <a:srgbClr val="326E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58" descr="A blue text on a white background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2815" y="4412018"/>
            <a:ext cx="1956814" cy="50140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8" descr="Smart Phone with solid fill"/>
          <p:cNvSpPr/>
          <p:nvPr/>
        </p:nvSpPr>
        <p:spPr>
          <a:xfrm>
            <a:off x="388021" y="3571979"/>
            <a:ext cx="197739" cy="301752"/>
          </a:xfrm>
          <a:custGeom>
            <a:avLst/>
            <a:gdLst/>
            <a:ahLst/>
            <a:cxnLst/>
            <a:rect l="l" t="t" r="r" b="b"/>
            <a:pathLst>
              <a:path w="457200" h="838200" extrusionOk="0">
                <a:moveTo>
                  <a:pt x="400050" y="723900"/>
                </a:moveTo>
                <a:lnTo>
                  <a:pt x="57150" y="723900"/>
                </a:lnTo>
                <a:lnTo>
                  <a:pt x="57150" y="114300"/>
                </a:lnTo>
                <a:lnTo>
                  <a:pt x="400050" y="114300"/>
                </a:lnTo>
                <a:lnTo>
                  <a:pt x="400050" y="723900"/>
                </a:lnTo>
                <a:close/>
                <a:moveTo>
                  <a:pt x="190500" y="38100"/>
                </a:moveTo>
                <a:lnTo>
                  <a:pt x="266700" y="38100"/>
                </a:lnTo>
                <a:cubicBezTo>
                  <a:pt x="277178" y="38100"/>
                  <a:pt x="285750" y="46672"/>
                  <a:pt x="285750" y="57150"/>
                </a:cubicBezTo>
                <a:cubicBezTo>
                  <a:pt x="285750" y="67628"/>
                  <a:pt x="277178" y="76200"/>
                  <a:pt x="266700" y="76200"/>
                </a:cubicBezTo>
                <a:lnTo>
                  <a:pt x="190500" y="76200"/>
                </a:lnTo>
                <a:cubicBezTo>
                  <a:pt x="180023" y="76200"/>
                  <a:pt x="171450" y="67628"/>
                  <a:pt x="171450" y="57150"/>
                </a:cubicBezTo>
                <a:cubicBezTo>
                  <a:pt x="171450" y="46672"/>
                  <a:pt x="180023" y="38100"/>
                  <a:pt x="190500" y="38100"/>
                </a:cubicBezTo>
                <a:close/>
                <a:moveTo>
                  <a:pt x="438150" y="0"/>
                </a:moveTo>
                <a:lnTo>
                  <a:pt x="19050" y="0"/>
                </a:lnTo>
                <a:cubicBezTo>
                  <a:pt x="8572" y="0"/>
                  <a:pt x="0" y="8573"/>
                  <a:pt x="0" y="19050"/>
                </a:cubicBezTo>
                <a:lnTo>
                  <a:pt x="0" y="819150"/>
                </a:lnTo>
                <a:cubicBezTo>
                  <a:pt x="0" y="829628"/>
                  <a:pt x="8572" y="838200"/>
                  <a:pt x="19050" y="838200"/>
                </a:cubicBezTo>
                <a:lnTo>
                  <a:pt x="438150" y="838200"/>
                </a:lnTo>
                <a:cubicBezTo>
                  <a:pt x="448628" y="838200"/>
                  <a:pt x="457200" y="829628"/>
                  <a:pt x="457200" y="819150"/>
                </a:cubicBezTo>
                <a:lnTo>
                  <a:pt x="457200" y="19050"/>
                </a:lnTo>
                <a:cubicBezTo>
                  <a:pt x="457200" y="8573"/>
                  <a:pt x="448628" y="0"/>
                  <a:pt x="438150" y="0"/>
                </a:cubicBezTo>
                <a:close/>
              </a:path>
            </a:pathLst>
          </a:custGeom>
          <a:solidFill>
            <a:srgbClr val="326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58" descr="Envelope outline"/>
          <p:cNvSpPr/>
          <p:nvPr/>
        </p:nvSpPr>
        <p:spPr>
          <a:xfrm>
            <a:off x="347519" y="3266735"/>
            <a:ext cx="282321" cy="200596"/>
          </a:xfrm>
          <a:custGeom>
            <a:avLst/>
            <a:gdLst/>
            <a:ahLst/>
            <a:cxnLst/>
            <a:rect l="l" t="t" r="r" b="b"/>
            <a:pathLst>
              <a:path w="723900" h="514350" extrusionOk="0">
                <a:moveTo>
                  <a:pt x="0" y="0"/>
                </a:moveTo>
                <a:lnTo>
                  <a:pt x="0" y="514350"/>
                </a:lnTo>
                <a:lnTo>
                  <a:pt x="723900" y="514350"/>
                </a:lnTo>
                <a:lnTo>
                  <a:pt x="723900" y="0"/>
                </a:lnTo>
                <a:close/>
                <a:moveTo>
                  <a:pt x="382162" y="328270"/>
                </a:moveTo>
                <a:cubicBezTo>
                  <a:pt x="370980" y="339385"/>
                  <a:pt x="352920" y="339385"/>
                  <a:pt x="341738" y="328270"/>
                </a:cubicBezTo>
                <a:lnTo>
                  <a:pt x="32680" y="19212"/>
                </a:lnTo>
                <a:cubicBezTo>
                  <a:pt x="32643" y="19175"/>
                  <a:pt x="32644" y="19114"/>
                  <a:pt x="32681" y="19078"/>
                </a:cubicBezTo>
                <a:cubicBezTo>
                  <a:pt x="32699" y="19060"/>
                  <a:pt x="32722" y="19050"/>
                  <a:pt x="32747" y="19050"/>
                </a:cubicBezTo>
                <a:lnTo>
                  <a:pt x="691153" y="19050"/>
                </a:lnTo>
                <a:cubicBezTo>
                  <a:pt x="691205" y="19051"/>
                  <a:pt x="691247" y="19094"/>
                  <a:pt x="691247" y="19146"/>
                </a:cubicBezTo>
                <a:cubicBezTo>
                  <a:pt x="691246" y="19171"/>
                  <a:pt x="691237" y="19195"/>
                  <a:pt x="691220" y="19212"/>
                </a:cubicBezTo>
                <a:close/>
                <a:moveTo>
                  <a:pt x="243707" y="257175"/>
                </a:moveTo>
                <a:lnTo>
                  <a:pt x="19212" y="481670"/>
                </a:lnTo>
                <a:cubicBezTo>
                  <a:pt x="19175" y="481707"/>
                  <a:pt x="19114" y="481706"/>
                  <a:pt x="19078" y="481669"/>
                </a:cubicBezTo>
                <a:cubicBezTo>
                  <a:pt x="19060" y="481651"/>
                  <a:pt x="19050" y="481628"/>
                  <a:pt x="19050" y="481603"/>
                </a:cubicBezTo>
                <a:lnTo>
                  <a:pt x="19050" y="32747"/>
                </a:lnTo>
                <a:cubicBezTo>
                  <a:pt x="19051" y="32695"/>
                  <a:pt x="19094" y="32653"/>
                  <a:pt x="19146" y="32653"/>
                </a:cubicBezTo>
                <a:cubicBezTo>
                  <a:pt x="19171" y="32654"/>
                  <a:pt x="19195" y="32663"/>
                  <a:pt x="19212" y="32680"/>
                </a:cubicBezTo>
                <a:close/>
                <a:moveTo>
                  <a:pt x="257175" y="270643"/>
                </a:moveTo>
                <a:lnTo>
                  <a:pt x="328270" y="341738"/>
                </a:lnTo>
                <a:cubicBezTo>
                  <a:pt x="346866" y="360339"/>
                  <a:pt x="377020" y="360343"/>
                  <a:pt x="395622" y="341747"/>
                </a:cubicBezTo>
                <a:cubicBezTo>
                  <a:pt x="395625" y="341744"/>
                  <a:pt x="395628" y="341741"/>
                  <a:pt x="395630" y="341738"/>
                </a:cubicBezTo>
                <a:lnTo>
                  <a:pt x="466725" y="270643"/>
                </a:lnTo>
                <a:lnTo>
                  <a:pt x="691220" y="495138"/>
                </a:lnTo>
                <a:cubicBezTo>
                  <a:pt x="691257" y="495175"/>
                  <a:pt x="691256" y="495236"/>
                  <a:pt x="691219" y="495272"/>
                </a:cubicBezTo>
                <a:cubicBezTo>
                  <a:pt x="691201" y="495290"/>
                  <a:pt x="691178" y="495300"/>
                  <a:pt x="691153" y="495300"/>
                </a:cubicBezTo>
                <a:lnTo>
                  <a:pt x="32747" y="495300"/>
                </a:lnTo>
                <a:cubicBezTo>
                  <a:pt x="32695" y="495299"/>
                  <a:pt x="32653" y="495256"/>
                  <a:pt x="32653" y="495204"/>
                </a:cubicBezTo>
                <a:cubicBezTo>
                  <a:pt x="32654" y="495179"/>
                  <a:pt x="32663" y="495155"/>
                  <a:pt x="32680" y="495138"/>
                </a:cubicBezTo>
                <a:close/>
                <a:moveTo>
                  <a:pt x="480193" y="257175"/>
                </a:moveTo>
                <a:lnTo>
                  <a:pt x="704688" y="32680"/>
                </a:lnTo>
                <a:cubicBezTo>
                  <a:pt x="704725" y="32643"/>
                  <a:pt x="704786" y="32644"/>
                  <a:pt x="704822" y="32681"/>
                </a:cubicBezTo>
                <a:cubicBezTo>
                  <a:pt x="704840" y="32699"/>
                  <a:pt x="704850" y="32722"/>
                  <a:pt x="704850" y="32747"/>
                </a:cubicBezTo>
                <a:lnTo>
                  <a:pt x="704850" y="481603"/>
                </a:lnTo>
                <a:cubicBezTo>
                  <a:pt x="704849" y="481655"/>
                  <a:pt x="704806" y="481697"/>
                  <a:pt x="704754" y="481697"/>
                </a:cubicBezTo>
                <a:cubicBezTo>
                  <a:pt x="704729" y="481696"/>
                  <a:pt x="704705" y="481687"/>
                  <a:pt x="704688" y="481670"/>
                </a:cubicBezTo>
                <a:close/>
              </a:path>
            </a:pathLst>
          </a:custGeom>
          <a:solidFill>
            <a:srgbClr val="326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Blank - Blac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3" r:id="rId55"/>
    <p:sldLayoutId id="2147483704" r:id="rId56"/>
    <p:sldLayoutId id="2147483705" r:id="rId5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1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0"/>
          <p:cNvSpPr txBox="1"/>
          <p:nvPr/>
        </p:nvSpPr>
        <p:spPr>
          <a:xfrm>
            <a:off x="444852" y="922675"/>
            <a:ext cx="64593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4400" dirty="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Getting Agile with Your Church Budget</a:t>
            </a:r>
            <a:endParaRPr sz="4400" dirty="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227" name="Google Shape;227;p60"/>
          <p:cNvSpPr txBox="1"/>
          <p:nvPr/>
        </p:nvSpPr>
        <p:spPr>
          <a:xfrm>
            <a:off x="583750" y="4066200"/>
            <a:ext cx="61815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88888"/>
                </a:solidFill>
                <a:latin typeface="Outfit Light"/>
                <a:ea typeface="Outfit Light"/>
                <a:cs typeface="Outfit Light"/>
                <a:sym typeface="Outfit Light"/>
              </a:rPr>
              <a:t>Kenneth Tan, Partner | Church &amp; Denomination Services Director</a:t>
            </a:r>
            <a:endParaRPr sz="1600">
              <a:solidFill>
                <a:srgbClr val="888888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88888"/>
                </a:solidFill>
                <a:latin typeface="Outfit Light"/>
                <a:ea typeface="Outfit Light"/>
                <a:cs typeface="Outfit Light"/>
                <a:sym typeface="Outfit Light"/>
              </a:rPr>
              <a:t>September 15</a:t>
            </a:r>
            <a:endParaRPr sz="1600">
              <a:solidFill>
                <a:srgbClr val="888888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228" name="Google Shape;228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75" y="424850"/>
            <a:ext cx="605573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60" title="CLT_logo-WHITE no tag 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8800" y="409650"/>
            <a:ext cx="2105875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60" title="dotssss.png"/>
          <p:cNvPicPr preferRelativeResize="0"/>
          <p:nvPr/>
        </p:nvPicPr>
        <p:blipFill rotWithShape="1">
          <a:blip r:embed="rId5">
            <a:alphaModFix/>
          </a:blip>
          <a:srcRect b="4123"/>
          <a:stretch/>
        </p:blipFill>
        <p:spPr>
          <a:xfrm>
            <a:off x="-51300" y="1918000"/>
            <a:ext cx="9144003" cy="27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60" title="Gloo-logo-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60" title="CLT-Logo-no-tagline-RGB_1106x16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p60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0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Ask What Has Changed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50" name="Google Shape;350;p70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Because of the impacts of economic changes, how have the following changed at your church?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Strategic plan?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Annual operating plan?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Overall ministry goals?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51" name="Google Shape;351;p70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52" name="Google Shape;352;p70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>
            <a:off x="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70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70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5" name="Google Shape;355;p70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71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Strategic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61" name="Google Shape;361;p71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The process of creating specific strategies, implementing those strategies, and evaluating the results of executing the plan with regard to the organization’s long-term goals or desires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Focuses on integrating various functions, such as finance, HR, development, and operations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62" name="Google Shape;362;p71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63" name="Google Shape;363;p71" title="Frame 213613707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150"/>
            <a:ext cx="9144003" cy="5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71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71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6" name="Google Shape;366;p71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2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Strategic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72" name="Google Shape;372;p72"/>
          <p:cNvSpPr txBox="1"/>
          <p:nvPr/>
        </p:nvSpPr>
        <p:spPr>
          <a:xfrm>
            <a:off x="549875" y="2274075"/>
            <a:ext cx="83808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At its most basic, a strategic plan identifies those factors that will make your church successful as compared to your “competitors”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73" name="Google Shape;373;p72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74" name="Google Shape;374;p72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72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72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7" name="Google Shape;377;p72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73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Strategic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83" name="Google Shape;383;p73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Answers these questions: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Why will donors give to us and not others?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will we serve our “customers” better than our competitors?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will we satisfy our employees, members, volunteers, partners, referral sources, and others?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84" name="Google Shape;384;p73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85" name="Google Shape;385;p73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3549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73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73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p73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4"/>
          <p:cNvSpPr txBox="1"/>
          <p:nvPr/>
        </p:nvSpPr>
        <p:spPr>
          <a:xfrm>
            <a:off x="443550" y="944350"/>
            <a:ext cx="82404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1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Strategic Plan– Elements to Include</a:t>
            </a:r>
            <a:endParaRPr sz="41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94" name="Google Shape;394;p74"/>
          <p:cNvSpPr txBox="1"/>
          <p:nvPr/>
        </p:nvSpPr>
        <p:spPr>
          <a:xfrm>
            <a:off x="549875" y="2274075"/>
            <a:ext cx="8380800" cy="21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Mission, vision, aspirations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Core values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SWOT analysis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Objectives (long-term goals)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Strategies, including fundraising strategies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Measurements (key performance indicators (KPIs), other key measurements)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Financial analysis (high-level)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95" name="Google Shape;395;p74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96" name="Google Shape;396;p74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 rot="10800000">
            <a:off x="755475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74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74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9" name="Google Shape;399;p74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75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Annual Operating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05" name="Google Shape;405;p75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Establishes the goals, activities, and budgets for each part of the organization for the coming year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Links the strategic plan, the activities the church will deliver, and the resources required to deliver those activities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06" name="Google Shape;406;p75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07" name="Google Shape;407;p75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3446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75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75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0" name="Google Shape;410;p75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76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Annual Operating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16" name="Google Shape;416;p76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Who should be working on what?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will resources be acquired and allocated?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risks do we face?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can we mitigate the risks?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17" name="Google Shape;417;p76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8" name="Google Shape;418;p76"/>
          <p:cNvSpPr txBox="1"/>
          <p:nvPr/>
        </p:nvSpPr>
        <p:spPr>
          <a:xfrm>
            <a:off x="549873" y="1679975"/>
            <a:ext cx="5987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6C414"/>
                </a:solidFill>
                <a:latin typeface="Outfit Light"/>
                <a:ea typeface="Outfit Light"/>
                <a:cs typeface="Outfit Light"/>
                <a:sym typeface="Outfit Light"/>
              </a:rPr>
              <a:t>Questions it Answers</a:t>
            </a: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419" name="Google Shape;419;p76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76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76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2" name="Google Shape;422;p76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77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Annual Operating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28" name="Google Shape;428;p77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Appropriate level of detail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Allows for periodic reporting on progress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Linkage to strategic plan is clear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29" name="Google Shape;429;p77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0" name="Google Shape;430;p77"/>
          <p:cNvSpPr txBox="1"/>
          <p:nvPr/>
        </p:nvSpPr>
        <p:spPr>
          <a:xfrm>
            <a:off x="549873" y="1679975"/>
            <a:ext cx="5987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88888"/>
                </a:solidFill>
                <a:latin typeface="Outfit Light"/>
                <a:ea typeface="Outfit Light"/>
                <a:cs typeface="Outfit Light"/>
                <a:sym typeface="Outfit Light"/>
              </a:rPr>
              <a:t>Three Important Characteristics</a:t>
            </a:r>
            <a:endParaRPr sz="1600">
              <a:solidFill>
                <a:srgbClr val="888888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431" name="Google Shape;431;p77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77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77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4" name="Google Shape;434;p77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8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Annual Operating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40" name="Google Shape;440;p78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Answers the questions: who, what, when, and how?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Overall ministry goals (annual objectives) – what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Tactics – who, when, and how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KPIs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41" name="Google Shape;441;p78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2" name="Google Shape;442;p78"/>
          <p:cNvSpPr txBox="1"/>
          <p:nvPr/>
        </p:nvSpPr>
        <p:spPr>
          <a:xfrm>
            <a:off x="549873" y="1679975"/>
            <a:ext cx="5987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888888"/>
                </a:solidFill>
                <a:latin typeface="Outfit Light"/>
                <a:ea typeface="Outfit Light"/>
                <a:cs typeface="Outfit Light"/>
                <a:sym typeface="Outfit Light"/>
              </a:rPr>
              <a:t>What Is Included</a:t>
            </a:r>
            <a:endParaRPr sz="1600">
              <a:solidFill>
                <a:srgbClr val="888888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443" name="Google Shape;443;p78" title="Frame 213613707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150"/>
            <a:ext cx="9144003" cy="5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78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78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6" name="Google Shape;446;p78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79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Annual Operating Plan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52" name="Google Shape;452;p79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Financial forecasts/budgets/human and other resources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Timetables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Identify risks and responses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Process for monitoring progress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53" name="Google Shape;453;p79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4" name="Google Shape;454;p79"/>
          <p:cNvSpPr txBox="1"/>
          <p:nvPr/>
        </p:nvSpPr>
        <p:spPr>
          <a:xfrm>
            <a:off x="549873" y="1679975"/>
            <a:ext cx="5987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7F7F"/>
                </a:solidFill>
                <a:latin typeface="Outfit Light"/>
                <a:ea typeface="Outfit Light"/>
                <a:cs typeface="Outfit Light"/>
                <a:sym typeface="Outfit Light"/>
              </a:rPr>
              <a:t>What Is Included</a:t>
            </a:r>
            <a:endParaRPr sz="1600">
              <a:solidFill>
                <a:srgbClr val="7F7F7F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455" name="Google Shape;455;p79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 rot="10800000">
            <a:off x="755475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79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79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8" name="Google Shape;458;p79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2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Learning Objectives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255" name="Google Shape;255;p62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After this session, participants will be able to: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Tie budgets to strategy, even in uncertain times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Create budget scenarios when everything is changing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Develop strategies for reducing costs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56" name="Google Shape;256;p62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7" name="Google Shape;25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674" y="4700424"/>
            <a:ext cx="387251" cy="1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62" title="CLT_logo-WHITE no tag 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880" y="4719872"/>
            <a:ext cx="1069778" cy="15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62" title="dotssss.png"/>
          <p:cNvPicPr preferRelativeResize="0"/>
          <p:nvPr/>
        </p:nvPicPr>
        <p:blipFill rotWithShape="1">
          <a:blip r:embed="rId5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62" title="Gloo-logo-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62" title="CLT-Logo-no-tagline-RGB_1106x16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2" name="Google Shape;262;p62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80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Individual Ministry/ Departmental Goals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64" name="Google Shape;464;p80"/>
          <p:cNvSpPr txBox="1"/>
          <p:nvPr/>
        </p:nvSpPr>
        <p:spPr>
          <a:xfrm>
            <a:off x="549850" y="2647875"/>
            <a:ext cx="838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Must support and align with overall ministry goals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SMART goals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many?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65" name="Google Shape;465;p80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66" name="Google Shape;46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674" y="4700424"/>
            <a:ext cx="387251" cy="1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80" title="CLT_logo-WHITE no tag 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880" y="4719872"/>
            <a:ext cx="1069778" cy="15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80" title="dotssss.png"/>
          <p:cNvPicPr preferRelativeResize="0"/>
          <p:nvPr/>
        </p:nvPicPr>
        <p:blipFill rotWithShape="1">
          <a:blip r:embed="rId5">
            <a:alphaModFix/>
          </a:blip>
          <a:srcRect t="-16502" b="56452"/>
          <a:stretch/>
        </p:blipFill>
        <p:spPr>
          <a:xfrm>
            <a:off x="0" y="2982576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80" title="Gloo-logo-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80" title="CLT-Logo-no-tagline-RGB_1106x16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1" name="Google Shape;471;p80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81"/>
          <p:cNvSpPr txBox="1"/>
          <p:nvPr/>
        </p:nvSpPr>
        <p:spPr>
          <a:xfrm>
            <a:off x="1517938" y="453119"/>
            <a:ext cx="5987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Goal Alignments Worksheet</a:t>
            </a:r>
            <a:endParaRPr sz="16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77" name="Google Shape;477;p81"/>
          <p:cNvSpPr/>
          <p:nvPr/>
        </p:nvSpPr>
        <p:spPr>
          <a:xfrm>
            <a:off x="1610300" y="1058390"/>
            <a:ext cx="1907400" cy="3447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78" name="Google Shape;478;p81"/>
          <p:cNvSpPr/>
          <p:nvPr/>
        </p:nvSpPr>
        <p:spPr>
          <a:xfrm>
            <a:off x="3517700" y="1058390"/>
            <a:ext cx="1907400" cy="3447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79" name="Google Shape;479;p81"/>
          <p:cNvSpPr/>
          <p:nvPr/>
        </p:nvSpPr>
        <p:spPr>
          <a:xfrm>
            <a:off x="5425100" y="1058390"/>
            <a:ext cx="1907400" cy="3447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80" name="Google Shape;480;p81"/>
          <p:cNvSpPr/>
          <p:nvPr/>
        </p:nvSpPr>
        <p:spPr>
          <a:xfrm>
            <a:off x="1610300" y="844650"/>
            <a:ext cx="5722200" cy="236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81"/>
          <p:cNvSpPr txBox="1"/>
          <p:nvPr/>
        </p:nvSpPr>
        <p:spPr>
          <a:xfrm>
            <a:off x="1610300" y="844650"/>
            <a:ext cx="5722200" cy="369300"/>
          </a:xfrm>
          <a:prstGeom prst="rect">
            <a:avLst/>
          </a:prstGeom>
          <a:solidFill>
            <a:srgbClr val="F6C414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Ministry:						Ministry Leader:</a:t>
            </a: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82" name="Google Shape;482;p81"/>
          <p:cNvSpPr txBox="1"/>
          <p:nvPr/>
        </p:nvSpPr>
        <p:spPr>
          <a:xfrm>
            <a:off x="1610300" y="1080700"/>
            <a:ext cx="1907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Overall Ministry Goals</a:t>
            </a: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83" name="Google Shape;483;p81"/>
          <p:cNvSpPr txBox="1"/>
          <p:nvPr/>
        </p:nvSpPr>
        <p:spPr>
          <a:xfrm>
            <a:off x="3517700" y="1080700"/>
            <a:ext cx="1907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Individual Ministry Goals</a:t>
            </a: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84" name="Google Shape;484;p81"/>
          <p:cNvSpPr txBox="1"/>
          <p:nvPr/>
        </p:nvSpPr>
        <p:spPr>
          <a:xfrm>
            <a:off x="5425100" y="1080700"/>
            <a:ext cx="2079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How Goals Support Overall Goals/Comments</a:t>
            </a: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485" name="Google Shape;485;p81" title="Gloo-logo-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81" title="CLT-Logo-no-tagline-RGB_1106x16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7" name="Google Shape;487;p81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82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Individual Ministry/ Departmental Goals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493" name="Google Shape;493;p82"/>
          <p:cNvSpPr txBox="1"/>
          <p:nvPr/>
        </p:nvSpPr>
        <p:spPr>
          <a:xfrm>
            <a:off x="549850" y="2647875"/>
            <a:ext cx="83808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activities will each ministry/department undertake to achieve its goals?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Prioritize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494" name="Google Shape;494;p82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95" name="Google Shape;495;p82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83"/>
          <p:cNvSpPr/>
          <p:nvPr/>
        </p:nvSpPr>
        <p:spPr>
          <a:xfrm>
            <a:off x="1159276" y="79248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01" name="Google Shape;501;p83"/>
          <p:cNvSpPr/>
          <p:nvPr/>
        </p:nvSpPr>
        <p:spPr>
          <a:xfrm>
            <a:off x="3161178" y="79248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02" name="Google Shape;502;p83"/>
          <p:cNvSpPr/>
          <p:nvPr/>
        </p:nvSpPr>
        <p:spPr>
          <a:xfrm>
            <a:off x="5163081" y="79248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03" name="Google Shape;503;p83"/>
          <p:cNvSpPr/>
          <p:nvPr/>
        </p:nvSpPr>
        <p:spPr>
          <a:xfrm>
            <a:off x="1159276" y="568147"/>
            <a:ext cx="6005700" cy="247500"/>
          </a:xfrm>
          <a:prstGeom prst="rect">
            <a:avLst/>
          </a:prstGeom>
          <a:solidFill>
            <a:schemeClr val="dk1"/>
          </a:solidFill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04" name="Google Shape;504;p83"/>
          <p:cNvSpPr txBox="1"/>
          <p:nvPr/>
        </p:nvSpPr>
        <p:spPr>
          <a:xfrm>
            <a:off x="1159276" y="568147"/>
            <a:ext cx="6283800" cy="387600"/>
          </a:xfrm>
          <a:prstGeom prst="rect">
            <a:avLst/>
          </a:prstGeom>
          <a:solidFill>
            <a:srgbClr val="F6C414"/>
          </a:solidFill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Ministry:						Ministry Leader: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05" name="Google Shape;505;p83"/>
          <p:cNvSpPr txBox="1"/>
          <p:nvPr/>
        </p:nvSpPr>
        <p:spPr>
          <a:xfrm>
            <a:off x="1159275" y="122682"/>
            <a:ext cx="55119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175" tIns="42075" rIns="84175" bIns="420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73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Ministry Budget Alignment Tool</a:t>
            </a:r>
            <a:endParaRPr sz="1473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73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06" name="Google Shape;506;p83"/>
          <p:cNvSpPr txBox="1"/>
          <p:nvPr/>
        </p:nvSpPr>
        <p:spPr>
          <a:xfrm>
            <a:off x="1159275" y="955750"/>
            <a:ext cx="2016900" cy="12600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Key Ministry Areas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07" name="Google Shape;507;p83"/>
          <p:cNvSpPr txBox="1"/>
          <p:nvPr/>
        </p:nvSpPr>
        <p:spPr>
          <a:xfrm>
            <a:off x="3153582" y="971354"/>
            <a:ext cx="20169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Goals for this Year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08" name="Google Shape;508;p83"/>
          <p:cNvSpPr txBox="1"/>
          <p:nvPr/>
        </p:nvSpPr>
        <p:spPr>
          <a:xfrm>
            <a:off x="5178142" y="955745"/>
            <a:ext cx="2264700" cy="12600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Individual Ministry Activities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09" name="Google Shape;509;p83"/>
          <p:cNvSpPr/>
          <p:nvPr/>
        </p:nvSpPr>
        <p:spPr>
          <a:xfrm>
            <a:off x="1159276" y="2386775"/>
            <a:ext cx="30027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10" name="Google Shape;510;p83"/>
          <p:cNvSpPr/>
          <p:nvPr/>
        </p:nvSpPr>
        <p:spPr>
          <a:xfrm>
            <a:off x="4162130" y="2386775"/>
            <a:ext cx="30027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11" name="Google Shape;511;p83"/>
          <p:cNvSpPr txBox="1"/>
          <p:nvPr/>
        </p:nvSpPr>
        <p:spPr>
          <a:xfrm>
            <a:off x="1159276" y="2217686"/>
            <a:ext cx="3002700" cy="11148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What are the Obstacles?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12" name="Google Shape;512;p83"/>
          <p:cNvSpPr txBox="1"/>
          <p:nvPr/>
        </p:nvSpPr>
        <p:spPr>
          <a:xfrm>
            <a:off x="4162130" y="2215711"/>
            <a:ext cx="3280800" cy="11148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What are the Resources?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13" name="Google Shape;513;p83"/>
          <p:cNvSpPr/>
          <p:nvPr/>
        </p:nvSpPr>
        <p:spPr>
          <a:xfrm>
            <a:off x="1159275" y="357950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14" name="Google Shape;514;p83"/>
          <p:cNvSpPr/>
          <p:nvPr/>
        </p:nvSpPr>
        <p:spPr>
          <a:xfrm>
            <a:off x="3161178" y="357950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15" name="Google Shape;515;p83"/>
          <p:cNvSpPr/>
          <p:nvPr/>
        </p:nvSpPr>
        <p:spPr>
          <a:xfrm>
            <a:off x="5163080" y="3579501"/>
            <a:ext cx="2001900" cy="1164000"/>
          </a:xfrm>
          <a:prstGeom prst="rect">
            <a:avLst/>
          </a:prstGeom>
          <a:noFill/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16" name="Google Shape;516;p83"/>
          <p:cNvSpPr txBox="1"/>
          <p:nvPr/>
        </p:nvSpPr>
        <p:spPr>
          <a:xfrm>
            <a:off x="1166893" y="3550621"/>
            <a:ext cx="2001900" cy="11148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Name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17" name="Google Shape;517;p83"/>
          <p:cNvSpPr txBox="1"/>
          <p:nvPr/>
        </p:nvSpPr>
        <p:spPr>
          <a:xfrm>
            <a:off x="3168796" y="3550621"/>
            <a:ext cx="2001900" cy="11148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Position/Role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18" name="Google Shape;518;p83"/>
          <p:cNvSpPr txBox="1"/>
          <p:nvPr/>
        </p:nvSpPr>
        <p:spPr>
          <a:xfrm>
            <a:off x="5170699" y="3550659"/>
            <a:ext cx="2264700" cy="1114800"/>
          </a:xfrm>
          <a:prstGeom prst="rect">
            <a:avLst/>
          </a:prstGeom>
          <a:noFill/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Salary/Hours Per Week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19" name="Google Shape;519;p83"/>
          <p:cNvSpPr/>
          <p:nvPr/>
        </p:nvSpPr>
        <p:spPr>
          <a:xfrm>
            <a:off x="1159276" y="3330383"/>
            <a:ext cx="6005700" cy="247500"/>
          </a:xfrm>
          <a:prstGeom prst="rect">
            <a:avLst/>
          </a:prstGeom>
          <a:solidFill>
            <a:schemeClr val="dk1"/>
          </a:solidFill>
          <a:ln w="8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95950" rIns="95950" bIns="95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69">
              <a:solidFill>
                <a:srgbClr val="5E5E5E"/>
              </a:solidFill>
            </a:endParaRPr>
          </a:p>
        </p:txBody>
      </p:sp>
      <p:sp>
        <p:nvSpPr>
          <p:cNvPr id="520" name="Google Shape;520;p83"/>
          <p:cNvSpPr txBox="1"/>
          <p:nvPr/>
        </p:nvSpPr>
        <p:spPr>
          <a:xfrm>
            <a:off x="1159276" y="3330383"/>
            <a:ext cx="6283800" cy="242400"/>
          </a:xfrm>
          <a:prstGeom prst="rect">
            <a:avLst/>
          </a:prstGeom>
          <a:solidFill>
            <a:srgbClr val="F6C414"/>
          </a:solidFill>
          <a:ln w="87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5950" tIns="47975" rIns="95950" bIns="479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45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Staffing Plan for the Budget Year</a:t>
            </a:r>
            <a:endParaRPr sz="945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521" name="Google Shape;521;p83" title="Gloo-logo-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83" title="CLT-Logo-no-tagline-RGB_1106x16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3" name="Google Shape;523;p83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4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Ask What Has Changed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29" name="Google Shape;529;p84"/>
          <p:cNvSpPr txBox="1"/>
          <p:nvPr/>
        </p:nvSpPr>
        <p:spPr>
          <a:xfrm>
            <a:off x="549875" y="2274075"/>
            <a:ext cx="83808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key assumptions or drivers have changed?</a:t>
            </a:r>
            <a:b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Revenue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Expected giving?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Contracts/grants?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Other revenue sources?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30" name="Google Shape;530;p84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1" name="Google Shape;531;p84"/>
          <p:cNvCxnSpPr/>
          <p:nvPr/>
        </p:nvCxnSpPr>
        <p:spPr>
          <a:xfrm>
            <a:off x="4040775" y="2847650"/>
            <a:ext cx="0" cy="1773300"/>
          </a:xfrm>
          <a:prstGeom prst="straightConnector1">
            <a:avLst/>
          </a:prstGeom>
          <a:noFill/>
          <a:ln w="9525" cap="flat" cmpd="sng">
            <a:solidFill>
              <a:srgbClr val="F6C4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2" name="Google Shape;532;p84"/>
          <p:cNvSpPr txBox="1"/>
          <p:nvPr/>
        </p:nvSpPr>
        <p:spPr>
          <a:xfrm>
            <a:off x="4217400" y="2254905"/>
            <a:ext cx="4713300" cy="21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Expenses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Personnel?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Technology?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Debt costs?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Other?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33" name="Google Shape;533;p84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>
            <a:off x="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84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84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6" name="Google Shape;536;p84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85"/>
          <p:cNvSpPr txBox="1"/>
          <p:nvPr/>
        </p:nvSpPr>
        <p:spPr>
          <a:xfrm>
            <a:off x="443550" y="944350"/>
            <a:ext cx="73557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34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Fixed, Semi-fixed, Variable Expenses</a:t>
            </a:r>
            <a:endParaRPr sz="34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4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42" name="Google Shape;542;p85"/>
          <p:cNvSpPr txBox="1"/>
          <p:nvPr/>
        </p:nvSpPr>
        <p:spPr>
          <a:xfrm>
            <a:off x="549875" y="2274075"/>
            <a:ext cx="8380800" cy="21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Fixed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Mortgage/rent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Insurance, taxes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Leases (equipment, other)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Semi-fixed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Staff costs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Facility, utilities, phone, etc.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43" name="Google Shape;543;p85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44" name="Google Shape;544;p85"/>
          <p:cNvSpPr txBox="1"/>
          <p:nvPr/>
        </p:nvSpPr>
        <p:spPr>
          <a:xfrm>
            <a:off x="5041699" y="2274075"/>
            <a:ext cx="33261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E5E5E"/>
                </a:solidFill>
                <a:latin typeface="Outfit Light"/>
                <a:ea typeface="Outfit Light"/>
                <a:cs typeface="Outfit Light"/>
                <a:sym typeface="Outfit Light"/>
              </a:rPr>
              <a:t>What percentage of your total expenses are fixed or semi-fixed?</a:t>
            </a:r>
            <a:endParaRPr sz="1600">
              <a:solidFill>
                <a:srgbClr val="5E5E5E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6C414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545" name="Google Shape;545;p85" title="Frame 213613707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150"/>
            <a:ext cx="9144003" cy="5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85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85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8" name="Google Shape;548;p85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86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Challenge Your Assumptions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54" name="Google Shape;554;p86"/>
          <p:cNvSpPr txBox="1"/>
          <p:nvPr/>
        </p:nvSpPr>
        <p:spPr>
          <a:xfrm>
            <a:off x="549850" y="2274075"/>
            <a:ext cx="8380800" cy="25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Expenses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Fixed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Are they really fixed?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can be negotiated, deferred, eliminated?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Semi-fixed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Personnel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Employee benefits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Variable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55" name="Google Shape;555;p86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56" name="Google Shape;556;p86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 rot="10800000">
            <a:off x="755475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86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86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86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87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17500" y="1368118"/>
            <a:ext cx="8508900" cy="2905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87"/>
          <p:cNvSpPr txBox="1"/>
          <p:nvPr/>
        </p:nvSpPr>
        <p:spPr>
          <a:xfrm>
            <a:off x="334375" y="331375"/>
            <a:ext cx="81357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" sz="42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Analyze Your Budgeted Expenses</a:t>
            </a:r>
            <a:endParaRPr sz="42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566" name="Google Shape;566;p87" title="Outer Glow.png"/>
          <p:cNvPicPr preferRelativeResize="0"/>
          <p:nvPr/>
        </p:nvPicPr>
        <p:blipFill rotWithShape="1">
          <a:blip r:embed="rId4">
            <a:alphaModFix/>
          </a:blip>
          <a:srcRect l="83833" t="21922" b="25757"/>
          <a:stretch/>
        </p:blipFill>
        <p:spPr>
          <a:xfrm>
            <a:off x="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87" title="Gloo-logo-blac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87" title="CLT-Logo-no-tagline-RGB_1106x16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9" name="Google Shape;569;p87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88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Don’t Do This 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75" name="Google Shape;575;p88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Ignore cash reserves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Make unrealistic income forecasts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Make across-the-board cuts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Fail to inform donors and interested parties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Let emotions drive difficult decisions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76" name="Google Shape;576;p88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77" name="Google Shape;577;p88" title="Frame 213613707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150"/>
            <a:ext cx="9144003" cy="5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88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88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0" name="Google Shape;580;p88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89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Do This 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86" name="Google Shape;586;p89"/>
          <p:cNvSpPr txBox="1"/>
          <p:nvPr/>
        </p:nvSpPr>
        <p:spPr>
          <a:xfrm>
            <a:off x="549875" y="2274075"/>
            <a:ext cx="8380800" cy="5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Communicate, communicate, communicate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Solicit input from all levels of the organization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87" name="Google Shape;587;p89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88" name="Google Shape;588;p89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 rot="10800000">
            <a:off x="755475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89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89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1" name="Google Shape;591;p89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3"/>
          <p:cNvSpPr txBox="1"/>
          <p:nvPr/>
        </p:nvSpPr>
        <p:spPr>
          <a:xfrm>
            <a:off x="505175" y="922175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The Challenge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268" name="Google Shape;268;p63"/>
          <p:cNvSpPr txBox="1"/>
          <p:nvPr/>
        </p:nvSpPr>
        <p:spPr>
          <a:xfrm>
            <a:off x="549850" y="2092150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Ongoing economic changes and other unknowns create uncertainty regarding future revenue, expenses, opportunities, and challenges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Shifting priorities, strategies, tactics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This is an opportunity — and an imperative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69" name="Google Shape;269;p63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0" name="Google Shape;270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674" y="4700424"/>
            <a:ext cx="387251" cy="1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63" title="CLT_logo-WHITE no tag 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880" y="4719872"/>
            <a:ext cx="1069778" cy="15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63" title="dotsiso.png"/>
          <p:cNvPicPr preferRelativeResize="0"/>
          <p:nvPr/>
        </p:nvPicPr>
        <p:blipFill rotWithShape="1">
          <a:blip r:embed="rId5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63" title="Gloo-logo-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5233" y="4756052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63" title="CLT-Logo-no-tagline-RGB_1106x16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8875" y="4792094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63"/>
          <p:cNvCxnSpPr/>
          <p:nvPr/>
        </p:nvCxnSpPr>
        <p:spPr>
          <a:xfrm flipH="1">
            <a:off x="7438875" y="4752265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0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Do This 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597" name="Google Shape;597;p90"/>
          <p:cNvSpPr txBox="1"/>
          <p:nvPr/>
        </p:nvSpPr>
        <p:spPr>
          <a:xfrm>
            <a:off x="549875" y="2274075"/>
            <a:ext cx="83808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Create multiple budgets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Baseline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Over baseline – 10%, 20%, more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Under baseline – 10%, 20%, more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Determine in advance triggers for additional spending/additional cuts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Monitor actuals vs. budgets regularly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598" name="Google Shape;598;p90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99" name="Google Shape;599;p90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90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90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02" name="Google Shape;602;p90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1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The Revised Budget 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08" name="Google Shape;608;p91"/>
          <p:cNvSpPr txBox="1"/>
          <p:nvPr/>
        </p:nvSpPr>
        <p:spPr>
          <a:xfrm>
            <a:off x="549875" y="2274075"/>
            <a:ext cx="838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if the revised budget shows an unsustainable loss?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Don’t panic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Revisit analysis — challenge your assumptions again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09" name="Google Shape;609;p91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10" name="Google Shape;610;p91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91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91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13" name="Google Shape;613;p91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92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What Costs to Cut?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19" name="Google Shape;619;p92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Ministry-by-ministry or departmental approach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Ineffective ministries/departments – sacred cows, outdated ministries, etc.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Inefficient processes or practices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Non-strategic ministries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Personnel who aren’t performing or are in non-strategic positions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20" name="Google Shape;620;p92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21" name="Google Shape;621;p92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92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92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4" name="Google Shape;624;p92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3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Maintain Perspective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30" name="Google Shape;630;p93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Today’s challenges won’t last forever — but they will be replaced by new ones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With challenges come opportunities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Consider what your church will look like in the future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Changes now may seem painful, but when addressed correctly you will position the ministry to flourish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31" name="Google Shape;631;p93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32" name="Google Shape;632;p93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93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93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5" name="Google Shape;635;p93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4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Things to Consider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41" name="Google Shape;641;p94"/>
          <p:cNvSpPr txBox="1"/>
          <p:nvPr/>
        </p:nvSpPr>
        <p:spPr>
          <a:xfrm>
            <a:off x="549875" y="2274075"/>
            <a:ext cx="83808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Rolling budgets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Building/rebuilding cash reserves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Target 3 – 6 months of expenses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Debt reduction strategies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Imagine and re-imagine… creativity counts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Look for operational improvements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42" name="Google Shape;642;p94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43" name="Google Shape;643;p94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>
            <a:off x="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94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94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6" name="Google Shape;646;p94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1" name="Google Shape;651;p95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2" name="Google Shape;652;p95"/>
          <p:cNvSpPr txBox="1"/>
          <p:nvPr/>
        </p:nvSpPr>
        <p:spPr>
          <a:xfrm>
            <a:off x="1652275" y="2493825"/>
            <a:ext cx="591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653" name="Google Shape;653;p95"/>
          <p:cNvSpPr txBox="1"/>
          <p:nvPr/>
        </p:nvSpPr>
        <p:spPr>
          <a:xfrm>
            <a:off x="443550" y="944350"/>
            <a:ext cx="7355700" cy="23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Housing Allowances</a:t>
            </a:r>
            <a:endParaRPr sz="45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54" name="Google Shape;654;p95"/>
          <p:cNvSpPr txBox="1"/>
          <p:nvPr/>
        </p:nvSpPr>
        <p:spPr>
          <a:xfrm>
            <a:off x="549875" y="2274075"/>
            <a:ext cx="838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Most valuable tax benefit for ministers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Ministers propose the amount (FRV, furnished+utilities)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Board must review, approve, and document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55" name="Google Shape;655;p95"/>
          <p:cNvSpPr txBox="1"/>
          <p:nvPr/>
        </p:nvSpPr>
        <p:spPr>
          <a:xfrm>
            <a:off x="2883800" y="1139150"/>
            <a:ext cx="5911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656" name="Google Shape;656;p95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95" title="qr-code (7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80975" y="1628036"/>
            <a:ext cx="2206450" cy="220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95" title="Gloo-logo-blac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95" title="CLT-Logo-no-tagline-RGB_1106x16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0" name="Google Shape;660;p95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96"/>
          <p:cNvSpPr txBox="1"/>
          <p:nvPr/>
        </p:nvSpPr>
        <p:spPr>
          <a:xfrm>
            <a:off x="549875" y="2274075"/>
            <a:ext cx="83808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66" name="Google Shape;666;p96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7" name="Google Shape;667;p96"/>
          <p:cNvSpPr txBox="1"/>
          <p:nvPr/>
        </p:nvSpPr>
        <p:spPr>
          <a:xfrm>
            <a:off x="443550" y="944350"/>
            <a:ext cx="7355700" cy="30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AI in the Church</a:t>
            </a:r>
            <a:endParaRPr sz="45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1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668" name="Google Shape;668;p96"/>
          <p:cNvSpPr txBox="1"/>
          <p:nvPr/>
        </p:nvSpPr>
        <p:spPr>
          <a:xfrm>
            <a:off x="549875" y="2274075"/>
            <a:ext cx="83808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Christians outpace the average American with using AI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Few churches have use policies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Risks: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Confidentiality and privacy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Copyright and intellectual property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Poor or inappropriate outputs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9" name="Google Shape;669;p96" title="qr-code (6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3725" y="1677426"/>
            <a:ext cx="2226949" cy="222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96" title="dotssss.png"/>
          <p:cNvPicPr preferRelativeResize="0"/>
          <p:nvPr/>
        </p:nvPicPr>
        <p:blipFill rotWithShape="1">
          <a:blip r:embed="rId4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96" title="Gloo-logo-blac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96" title="CLT-Logo-no-tagline-RGB_1106x16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3" name="Google Shape;673;p96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8" name="Google Shape;678;p97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79" name="Google Shape;679;p97" title="Outer Glow.png"/>
          <p:cNvPicPr preferRelativeResize="0"/>
          <p:nvPr/>
        </p:nvPicPr>
        <p:blipFill rotWithShape="1">
          <a:blip r:embed="rId3">
            <a:alphaModFix/>
          </a:blip>
          <a:srcRect l="83833" t="21922" b="25757"/>
          <a:stretch/>
        </p:blipFill>
        <p:spPr>
          <a:xfrm>
            <a:off x="0" y="379325"/>
            <a:ext cx="1589252" cy="476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9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8502" y="1885318"/>
            <a:ext cx="7249948" cy="2339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9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2950" y="3189410"/>
            <a:ext cx="2420600" cy="1874409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97"/>
          <p:cNvSpPr txBox="1"/>
          <p:nvPr/>
        </p:nvSpPr>
        <p:spPr>
          <a:xfrm>
            <a:off x="2853850" y="2279243"/>
            <a:ext cx="17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Prepare and file your 2025 tax returns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3" name="Google Shape;683;p97"/>
          <p:cNvSpPr txBox="1"/>
          <p:nvPr/>
        </p:nvSpPr>
        <p:spPr>
          <a:xfrm>
            <a:off x="4651750" y="3059967"/>
            <a:ext cx="1840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Sort out social security and medicare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4" name="Google Shape;684;p97"/>
          <p:cNvSpPr txBox="1"/>
          <p:nvPr/>
        </p:nvSpPr>
        <p:spPr>
          <a:xfrm>
            <a:off x="2853850" y="3059967"/>
            <a:ext cx="179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Identify exclusions from gross income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5" name="Google Shape;685;p97"/>
          <p:cNvSpPr txBox="1"/>
          <p:nvPr/>
        </p:nvSpPr>
        <p:spPr>
          <a:xfrm>
            <a:off x="4651750" y="2257393"/>
            <a:ext cx="1840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Maximize your housing allowance benefits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6" name="Google Shape;686;p97"/>
          <p:cNvSpPr txBox="1"/>
          <p:nvPr/>
        </p:nvSpPr>
        <p:spPr>
          <a:xfrm>
            <a:off x="4662550" y="3862541"/>
            <a:ext cx="195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Know how to handle charitable contributions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7" name="Google Shape;687;p97"/>
          <p:cNvSpPr txBox="1"/>
          <p:nvPr/>
        </p:nvSpPr>
        <p:spPr>
          <a:xfrm>
            <a:off x="6542175" y="2264247"/>
            <a:ext cx="195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Properly calculate how much you can withhold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8" name="Google Shape;688;p97"/>
          <p:cNvSpPr txBox="1"/>
          <p:nvPr/>
        </p:nvSpPr>
        <p:spPr>
          <a:xfrm>
            <a:off x="6542175" y="3059967"/>
            <a:ext cx="195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Correctly process business expenses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89" name="Google Shape;689;p97"/>
          <p:cNvSpPr txBox="1"/>
          <p:nvPr/>
        </p:nvSpPr>
        <p:spPr>
          <a:xfrm>
            <a:off x="6542175" y="3855686"/>
            <a:ext cx="195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Outfit"/>
                <a:ea typeface="Outfit"/>
                <a:cs typeface="Outfit"/>
                <a:sym typeface="Outfit"/>
              </a:rPr>
              <a:t>Comply with tax reporting requirements</a:t>
            </a:r>
            <a:endParaRPr sz="1300">
              <a:solidFill>
                <a:schemeClr val="dk2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690" name="Google Shape;690;p97"/>
          <p:cNvSpPr txBox="1"/>
          <p:nvPr/>
        </p:nvSpPr>
        <p:spPr>
          <a:xfrm>
            <a:off x="720250" y="931873"/>
            <a:ext cx="5625900" cy="23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Powerful Tax Tools</a:t>
            </a:r>
            <a:endParaRPr sz="45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691" name="Google Shape;691;p97" title="Gloo-logo-black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97" title="CLT-Logo-no-tagline-RGB_1106x16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3" name="Google Shape;693;p97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98"/>
          <p:cNvSpPr txBox="1"/>
          <p:nvPr/>
        </p:nvSpPr>
        <p:spPr>
          <a:xfrm>
            <a:off x="549875" y="2274075"/>
            <a:ext cx="83808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699" name="Google Shape;699;p98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0" name="Google Shape;700;p98"/>
          <p:cNvSpPr txBox="1"/>
          <p:nvPr/>
        </p:nvSpPr>
        <p:spPr>
          <a:xfrm>
            <a:off x="443550" y="944350"/>
            <a:ext cx="8111400" cy="30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2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Become and Advantage Member</a:t>
            </a:r>
            <a:endParaRPr sz="42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1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701" name="Google Shape;701;p98"/>
          <p:cNvSpPr txBox="1"/>
          <p:nvPr/>
        </p:nvSpPr>
        <p:spPr>
          <a:xfrm>
            <a:off x="2678563" y="1924688"/>
            <a:ext cx="464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Become an Advantage Member for AI-guided access to: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Online legal library, articles, and Q&amp;As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Weekly e-newsletter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Child abuse reporting laws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Weekly virtual office hours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Exclusive webinars &amp; cohorts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20% Off ALL store purchases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Online Church &amp; Clergy Tax Guide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AI Chat Assistant &amp; Search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… And so much more.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702" name="Google Shape;702;p98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100" y="2170921"/>
            <a:ext cx="2407524" cy="1956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98" title="qr-code (5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15400" y="2564250"/>
            <a:ext cx="1515274" cy="1515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1338" y="1924700"/>
            <a:ext cx="1823398" cy="63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98" title="Gloo-logo-black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8" title="CLT-Logo-no-tagline-RGB_1106x16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8" name="Google Shape;708;p98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99"/>
          <p:cNvSpPr txBox="1">
            <a:spLocks noGrp="1"/>
          </p:cNvSpPr>
          <p:nvPr>
            <p:ph type="body" idx="4294967295"/>
          </p:nvPr>
        </p:nvSpPr>
        <p:spPr>
          <a:xfrm>
            <a:off x="1172400" y="2120238"/>
            <a:ext cx="6799200" cy="90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6000">
                <a:solidFill>
                  <a:schemeClr val="dk1"/>
                </a:solidFill>
                <a:latin typeface="Outfit ExtraLight"/>
                <a:ea typeface="Outfit ExtraLight"/>
                <a:cs typeface="Outfit ExtraLight"/>
                <a:sym typeface="Outfit ExtraLight"/>
              </a:rPr>
              <a:t>Questions?</a:t>
            </a:r>
            <a:endParaRPr sz="6000">
              <a:solidFill>
                <a:schemeClr val="dk1"/>
              </a:solidFill>
              <a:latin typeface="Outfit ExtraLight"/>
              <a:ea typeface="Outfit ExtraLight"/>
              <a:cs typeface="Outfit ExtraLight"/>
              <a:sym typeface="Outfit ExtraLight"/>
            </a:endParaRPr>
          </a:p>
        </p:txBody>
      </p:sp>
      <p:pic>
        <p:nvPicPr>
          <p:cNvPr id="714" name="Google Shape;714;p99" title="dotsiso.png"/>
          <p:cNvPicPr preferRelativeResize="0"/>
          <p:nvPr/>
        </p:nvPicPr>
        <p:blipFill rotWithShape="1">
          <a:blip r:embed="rId3">
            <a:alphaModFix/>
          </a:blip>
          <a:srcRect l="32595" t="22964" r="28271" b="37902"/>
          <a:stretch/>
        </p:blipFill>
        <p:spPr>
          <a:xfrm>
            <a:off x="0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99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99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7" name="Google Shape;717;p99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4"/>
          <p:cNvSpPr txBox="1"/>
          <p:nvPr/>
        </p:nvSpPr>
        <p:spPr>
          <a:xfrm>
            <a:off x="443550" y="944350"/>
            <a:ext cx="7355700" cy="22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Key Considerations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281" name="Google Shape;281;p64"/>
          <p:cNvSpPr txBox="1"/>
          <p:nvPr/>
        </p:nvSpPr>
        <p:spPr>
          <a:xfrm>
            <a:off x="0" y="2142125"/>
            <a:ext cx="83808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Don’t let ambiguity lead to inaction — act on what you know or can anticipate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Understand those changes and how they affect ministry activities and required resources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How will changing economics impact your church (giving, minimum wage increases, interest rate changes, aging demographics, etc.)?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activities are stopping or starting, and what are the associated costs?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What new infrastructure is required?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82" name="Google Shape;282;p64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83" name="Google Shape;283;p64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 rot="10800000">
            <a:off x="0" y="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64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64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64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5"/>
          <p:cNvSpPr txBox="1"/>
          <p:nvPr/>
        </p:nvSpPr>
        <p:spPr>
          <a:xfrm>
            <a:off x="443550" y="944350"/>
            <a:ext cx="73557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Budgeting Directions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292" name="Google Shape;292;p65"/>
          <p:cNvSpPr txBox="1"/>
          <p:nvPr/>
        </p:nvSpPr>
        <p:spPr>
          <a:xfrm>
            <a:off x="549875" y="2274075"/>
            <a:ext cx="8380800" cy="21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Top-down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Pros – efficient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Cons – lack of ownership by others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Bottom-up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Pros – buy-in and more realistic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Cons – time-consuming and difficult to administer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93" name="Google Shape;293;p65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94" name="Google Shape;294;p65" title="Frame 213613707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150"/>
            <a:ext cx="9144003" cy="5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65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65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7" name="Google Shape;297;p65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6"/>
          <p:cNvSpPr txBox="1"/>
          <p:nvPr/>
        </p:nvSpPr>
        <p:spPr>
          <a:xfrm>
            <a:off x="443550" y="944350"/>
            <a:ext cx="7355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Cash Flow Is Vital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03" name="Google Shape;303;p66"/>
          <p:cNvSpPr txBox="1"/>
          <p:nvPr/>
        </p:nvSpPr>
        <p:spPr>
          <a:xfrm>
            <a:off x="549875" y="2274075"/>
            <a:ext cx="8380800" cy="15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Update cash flow forecast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As granular as required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Budget should look at monthly cash flow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■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Forecast monthly cash balances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1371600" marR="0" lvl="2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■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Monitor actuals vs. budget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04" name="Google Shape;304;p66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5" name="Google Shape;30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674" y="4700424"/>
            <a:ext cx="387251" cy="1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66" title="Outer Glow.png"/>
          <p:cNvPicPr preferRelativeResize="0"/>
          <p:nvPr/>
        </p:nvPicPr>
        <p:blipFill rotWithShape="1">
          <a:blip r:embed="rId4">
            <a:alphaModFix/>
          </a:blip>
          <a:srcRect l="83833" t="21922" b="25757"/>
          <a:stretch/>
        </p:blipFill>
        <p:spPr>
          <a:xfrm rot="10800000">
            <a:off x="7554750" y="0"/>
            <a:ext cx="15892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66" title="Gloo-logo-blac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66" title="CLT-Logo-no-tagline-RGB_1106x16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9" name="Google Shape;309;p66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7"/>
          <p:cNvSpPr txBox="1"/>
          <p:nvPr/>
        </p:nvSpPr>
        <p:spPr>
          <a:xfrm>
            <a:off x="443550" y="944350"/>
            <a:ext cx="73557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" sz="45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Budget Strategies</a:t>
            </a: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45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sp>
        <p:nvSpPr>
          <p:cNvPr id="315" name="Google Shape;315;p67"/>
          <p:cNvSpPr txBox="1"/>
          <p:nvPr/>
        </p:nvSpPr>
        <p:spPr>
          <a:xfrm>
            <a:off x="549875" y="2274075"/>
            <a:ext cx="83808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●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Driven by the church’s strategic plan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Key first step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1 year, 2 year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marR="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utfit"/>
              <a:buChar char="○"/>
            </a:pPr>
            <a:r>
              <a:rPr lang="en" sz="18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Example – Nonprofit Administration Model</a:t>
            </a:r>
            <a:endParaRPr sz="18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316" name="Google Shape;316;p67"/>
          <p:cNvCxnSpPr/>
          <p:nvPr/>
        </p:nvCxnSpPr>
        <p:spPr>
          <a:xfrm>
            <a:off x="0" y="696681"/>
            <a:ext cx="395700" cy="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17" name="Google Shape;317;p67" title="dotssss.png"/>
          <p:cNvPicPr preferRelativeResize="0"/>
          <p:nvPr/>
        </p:nvPicPr>
        <p:blipFill rotWithShape="1">
          <a:blip r:embed="rId3">
            <a:alphaModFix/>
          </a:blip>
          <a:srcRect t="-16502" b="56452"/>
          <a:stretch/>
        </p:blipFill>
        <p:spPr>
          <a:xfrm>
            <a:off x="0" y="3406201"/>
            <a:ext cx="9144003" cy="173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67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67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0" name="Google Shape;320;p67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8"/>
          <p:cNvSpPr/>
          <p:nvPr/>
        </p:nvSpPr>
        <p:spPr>
          <a:xfrm>
            <a:off x="4035275" y="25"/>
            <a:ext cx="5108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326" name="Google Shape;326;p68"/>
          <p:cNvSpPr txBox="1">
            <a:spLocks noGrp="1"/>
          </p:cNvSpPr>
          <p:nvPr>
            <p:ph type="body" idx="1"/>
          </p:nvPr>
        </p:nvSpPr>
        <p:spPr>
          <a:xfrm>
            <a:off x="470400" y="626375"/>
            <a:ext cx="3152700" cy="175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700">
                <a:solidFill>
                  <a:schemeClr val="dk1"/>
                </a:solidFill>
                <a:latin typeface="Outfit Light"/>
                <a:ea typeface="Outfit Light"/>
                <a:cs typeface="Outfit Light"/>
                <a:sym typeface="Outfit Light"/>
              </a:rPr>
              <a:t>Nonprofit Administration Model</a:t>
            </a:r>
            <a:endParaRPr sz="3700">
              <a:solidFill>
                <a:schemeClr val="dk1"/>
              </a:solidFill>
              <a:latin typeface="Outfit Light"/>
              <a:ea typeface="Outfit Light"/>
              <a:cs typeface="Outfit Light"/>
              <a:sym typeface="Outfit Light"/>
            </a:endParaRPr>
          </a:p>
        </p:txBody>
      </p:sp>
      <p:pic>
        <p:nvPicPr>
          <p:cNvPr id="327" name="Google Shape;32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674" y="4700424"/>
            <a:ext cx="387251" cy="19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68" title="CLT_logo-WHITE no tag 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880" y="4719872"/>
            <a:ext cx="1069778" cy="15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11325" y="386963"/>
            <a:ext cx="3899838" cy="436957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68"/>
          <p:cNvSpPr txBox="1"/>
          <p:nvPr/>
        </p:nvSpPr>
        <p:spPr>
          <a:xfrm>
            <a:off x="6989900" y="3801575"/>
            <a:ext cx="17487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5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Nonprofit Administration Model </a:t>
            </a:r>
            <a:br>
              <a:rPr lang="en" sz="65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r>
              <a:rPr lang="en" sz="65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© Copyright 2020 Robert Faulk</a:t>
            </a:r>
            <a:endParaRPr sz="1300"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331" name="Google Shape;331;p68" title="dotsiso.png"/>
          <p:cNvPicPr preferRelativeResize="0"/>
          <p:nvPr/>
        </p:nvPicPr>
        <p:blipFill rotWithShape="1">
          <a:blip r:embed="rId6">
            <a:alphaModFix/>
          </a:blip>
          <a:srcRect l="32595" t="22964" r="28271" b="37902"/>
          <a:stretch/>
        </p:blipFill>
        <p:spPr>
          <a:xfrm>
            <a:off x="-12" y="2250075"/>
            <a:ext cx="4149673" cy="28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68" title="Gloo-logo-black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68" title="CLT-Logo-no-tagline-RGB_1106x16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4" name="Google Shape;334;p68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9"/>
          <p:cNvSpPr txBox="1"/>
          <p:nvPr/>
        </p:nvSpPr>
        <p:spPr>
          <a:xfrm>
            <a:off x="419550" y="2111550"/>
            <a:ext cx="8304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" sz="3700">
                <a:solidFill>
                  <a:schemeClr val="dk1"/>
                </a:solidFill>
                <a:latin typeface="Outfit ExtraLight"/>
                <a:ea typeface="Outfit ExtraLight"/>
                <a:cs typeface="Outfit ExtraLight"/>
                <a:sym typeface="Outfit ExtraLight"/>
              </a:rPr>
              <a:t>What’s the Budget About?			Priorities</a:t>
            </a:r>
            <a:endParaRPr sz="3700">
              <a:solidFill>
                <a:schemeClr val="dk1"/>
              </a:solidFill>
              <a:latin typeface="Outfit ExtraLight"/>
              <a:ea typeface="Outfit ExtraLight"/>
              <a:cs typeface="Outfit ExtraLight"/>
              <a:sym typeface="Outfit ExtraLight"/>
            </a:endParaRPr>
          </a:p>
        </p:txBody>
      </p:sp>
      <p:cxnSp>
        <p:nvCxnSpPr>
          <p:cNvPr id="340" name="Google Shape;340;p69"/>
          <p:cNvCxnSpPr/>
          <p:nvPr/>
        </p:nvCxnSpPr>
        <p:spPr>
          <a:xfrm>
            <a:off x="6026990" y="2393100"/>
            <a:ext cx="550500" cy="6300"/>
          </a:xfrm>
          <a:prstGeom prst="straightConnector1">
            <a:avLst/>
          </a:prstGeom>
          <a:noFill/>
          <a:ln w="9525" cap="flat" cmpd="sng">
            <a:solidFill>
              <a:srgbClr val="F5C518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41" name="Google Shape;341;p69" title="dotss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" y="2929207"/>
            <a:ext cx="9144003" cy="2893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69" title="Gloo-logo-black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65233" y="4747275"/>
            <a:ext cx="612367" cy="31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69" title="CLT-Logo-no-tagline-RGB_1106x16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8875" y="4783316"/>
            <a:ext cx="1653824" cy="243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4" name="Google Shape;344;p69"/>
          <p:cNvCxnSpPr/>
          <p:nvPr/>
        </p:nvCxnSpPr>
        <p:spPr>
          <a:xfrm flipH="1">
            <a:off x="7438875" y="4743488"/>
            <a:ext cx="4200" cy="32340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1206</Words>
  <Application>Microsoft Macintosh PowerPoint</Application>
  <PresentationFormat>On-screen Show (16:9)</PresentationFormat>
  <Paragraphs>254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6" baseType="lpstr">
      <vt:lpstr>Helvetica Neue</vt:lpstr>
      <vt:lpstr>Roboto</vt:lpstr>
      <vt:lpstr>Franklin Gothic</vt:lpstr>
      <vt:lpstr>Outfit</vt:lpstr>
      <vt:lpstr>Outfit Light</vt:lpstr>
      <vt:lpstr>Outfit ExtraLight</vt:lpstr>
      <vt:lpstr>Noto Sans Symbols</vt:lpstr>
      <vt:lpstr>Open Sans</vt:lpstr>
      <vt:lpstr>Poppins</vt:lpstr>
      <vt:lpstr>Calibri</vt:lpstr>
      <vt:lpstr>Poppins Light</vt:lpstr>
      <vt:lpstr>Poppins ExtraLight</vt:lpstr>
      <vt:lpstr>Montserrat Black</vt:lpstr>
      <vt:lpstr>Helvetica Neue Light</vt:lpstr>
      <vt:lpstr>Arial</vt:lpstr>
      <vt:lpstr>Montserrat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Matthew Branaugh</cp:lastModifiedBy>
  <cp:revision>2</cp:revision>
  <dcterms:modified xsi:type="dcterms:W3CDTF">2026-09-15T17:31:40Z</dcterms:modified>
</cp:coreProperties>
</file>